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6" r:id="rId2"/>
    <p:sldId id="260" r:id="rId3"/>
    <p:sldId id="289" r:id="rId4"/>
    <p:sldId id="287" r:id="rId5"/>
    <p:sldId id="265" r:id="rId6"/>
    <p:sldId id="264" r:id="rId7"/>
    <p:sldId id="267" r:id="rId8"/>
    <p:sldId id="269" r:id="rId9"/>
    <p:sldId id="290" r:id="rId10"/>
    <p:sldId id="285" r:id="rId11"/>
    <p:sldId id="288" r:id="rId12"/>
    <p:sldId id="270" r:id="rId13"/>
    <p:sldId id="286" r:id="rId14"/>
    <p:sldId id="295" r:id="rId15"/>
    <p:sldId id="296" r:id="rId16"/>
    <p:sldId id="273" r:id="rId17"/>
    <p:sldId id="274" r:id="rId18"/>
    <p:sldId id="276" r:id="rId19"/>
    <p:sldId id="277" r:id="rId20"/>
    <p:sldId id="345" r:id="rId21"/>
    <p:sldId id="346" r:id="rId22"/>
    <p:sldId id="347" r:id="rId23"/>
    <p:sldId id="278" r:id="rId24"/>
    <p:sldId id="279" r:id="rId25"/>
    <p:sldId id="280" r:id="rId26"/>
    <p:sldId id="281" r:id="rId27"/>
    <p:sldId id="326" r:id="rId28"/>
    <p:sldId id="327" r:id="rId29"/>
    <p:sldId id="299" r:id="rId30"/>
    <p:sldId id="300" r:id="rId31"/>
    <p:sldId id="301" r:id="rId32"/>
    <p:sldId id="302" r:id="rId33"/>
    <p:sldId id="303" r:id="rId34"/>
    <p:sldId id="304" r:id="rId35"/>
    <p:sldId id="305" r:id="rId36"/>
    <p:sldId id="306" r:id="rId37"/>
    <p:sldId id="307" r:id="rId38"/>
    <p:sldId id="310" r:id="rId39"/>
    <p:sldId id="348" r:id="rId40"/>
    <p:sldId id="349" r:id="rId41"/>
    <p:sldId id="350" r:id="rId42"/>
    <p:sldId id="330" r:id="rId43"/>
    <p:sldId id="332" r:id="rId44"/>
    <p:sldId id="314" r:id="rId45"/>
    <p:sldId id="328" r:id="rId46"/>
    <p:sldId id="315" r:id="rId47"/>
    <p:sldId id="317" r:id="rId48"/>
    <p:sldId id="334" r:id="rId49"/>
    <p:sldId id="318" r:id="rId50"/>
    <p:sldId id="319" r:id="rId51"/>
    <p:sldId id="320" r:id="rId52"/>
    <p:sldId id="321" r:id="rId53"/>
    <p:sldId id="343" r:id="rId54"/>
    <p:sldId id="344" r:id="rId55"/>
    <p:sldId id="324" r:id="rId56"/>
    <p:sldId id="337" r:id="rId57"/>
    <p:sldId id="341" r:id="rId58"/>
    <p:sldId id="338" r:id="rId59"/>
    <p:sldId id="340" r:id="rId60"/>
    <p:sldId id="28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08" autoAdjust="0"/>
    <p:restoredTop sz="92518" autoAdjust="0"/>
  </p:normalViewPr>
  <p:slideViewPr>
    <p:cSldViewPr snapToObjects="1">
      <p:cViewPr>
        <p:scale>
          <a:sx n="90" d="100"/>
          <a:sy n="90" d="100"/>
        </p:scale>
        <p:origin x="-22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9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on\AppData\Roaming\Microsoft\Excel\tmp37%20(version%201).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on\Documents\Good%20Corrected%20measuremen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on\Documents\terminal%20voltage%20vs%20cresidual%20capac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bg2">
                    <a:lumMod val="10000"/>
                  </a:schemeClr>
                </a:solidFill>
              </a:defRPr>
            </a:pPr>
            <a:r>
              <a:rPr lang="en-US" dirty="0">
                <a:solidFill>
                  <a:schemeClr val="bg2">
                    <a:lumMod val="10000"/>
                  </a:schemeClr>
                </a:solidFill>
              </a:rPr>
              <a:t>Output</a:t>
            </a:r>
            <a:r>
              <a:rPr lang="en-US" baseline="0" dirty="0">
                <a:solidFill>
                  <a:schemeClr val="bg2">
                    <a:lumMod val="10000"/>
                  </a:schemeClr>
                </a:solidFill>
              </a:rPr>
              <a:t> Voltage vs. Sensed Current</a:t>
            </a:r>
            <a:endParaRPr lang="en-US" dirty="0">
              <a:solidFill>
                <a:schemeClr val="bg2">
                  <a:lumMod val="10000"/>
                </a:schemeClr>
              </a:solidFill>
            </a:endParaRPr>
          </a:p>
        </c:rich>
      </c:tx>
      <c:layout>
        <c:manualLayout>
          <c:xMode val="edge"/>
          <c:yMode val="edge"/>
          <c:x val="0.15181255468066493"/>
          <c:y val="8.7962962962963423E-2"/>
        </c:manualLayout>
      </c:layout>
    </c:title>
    <c:plotArea>
      <c:layout/>
      <c:scatterChart>
        <c:scatterStyle val="smoothMarker"/>
        <c:ser>
          <c:idx val="0"/>
          <c:order val="0"/>
          <c:tx>
            <c:v>ACS712</c:v>
          </c:tx>
          <c:marker>
            <c:symbol val="none"/>
          </c:marker>
          <c:xVal>
            <c:numRef>
              <c:f>Sheet1!$A$1:$A$3</c:f>
              <c:numCache>
                <c:formatCode>General</c:formatCode>
                <c:ptCount val="3"/>
                <c:pt idx="0">
                  <c:v>-5</c:v>
                </c:pt>
                <c:pt idx="1">
                  <c:v>0</c:v>
                </c:pt>
                <c:pt idx="2">
                  <c:v>5</c:v>
                </c:pt>
              </c:numCache>
            </c:numRef>
          </c:xVal>
          <c:yVal>
            <c:numRef>
              <c:f>Sheet1!$B$1:$B$3</c:f>
              <c:numCache>
                <c:formatCode>General</c:formatCode>
                <c:ptCount val="3"/>
                <c:pt idx="0">
                  <c:v>1.5</c:v>
                </c:pt>
                <c:pt idx="1">
                  <c:v>2.5</c:v>
                </c:pt>
                <c:pt idx="2">
                  <c:v>3.5</c:v>
                </c:pt>
              </c:numCache>
            </c:numRef>
          </c:yVal>
          <c:smooth val="1"/>
        </c:ser>
        <c:axId val="35492224"/>
        <c:axId val="35494144"/>
      </c:scatterChart>
      <c:valAx>
        <c:axId val="35492224"/>
        <c:scaling>
          <c:orientation val="minMax"/>
        </c:scaling>
        <c:axPos val="b"/>
        <c:title>
          <c:tx>
            <c:rich>
              <a:bodyPr/>
              <a:lstStyle/>
              <a:p>
                <a:pPr>
                  <a:defRPr/>
                </a:pPr>
                <a:r>
                  <a:rPr lang="en-US" dirty="0">
                    <a:solidFill>
                      <a:schemeClr val="bg2">
                        <a:lumMod val="10000"/>
                      </a:schemeClr>
                    </a:solidFill>
                  </a:rPr>
                  <a:t>Sensed</a:t>
                </a:r>
                <a:r>
                  <a:rPr lang="en-US" baseline="0" dirty="0">
                    <a:solidFill>
                      <a:schemeClr val="bg2">
                        <a:lumMod val="10000"/>
                      </a:schemeClr>
                    </a:solidFill>
                  </a:rPr>
                  <a:t> Current (Amps)</a:t>
                </a:r>
                <a:endParaRPr lang="en-US" dirty="0">
                  <a:solidFill>
                    <a:schemeClr val="bg2">
                      <a:lumMod val="10000"/>
                    </a:schemeClr>
                  </a:solidFill>
                </a:endParaRPr>
              </a:p>
            </c:rich>
          </c:tx>
          <c:layout/>
        </c:title>
        <c:numFmt formatCode="General" sourceLinked="1"/>
        <c:majorTickMark val="none"/>
        <c:tickLblPos val="nextTo"/>
        <c:txPr>
          <a:bodyPr/>
          <a:lstStyle/>
          <a:p>
            <a:pPr>
              <a:defRPr>
                <a:solidFill>
                  <a:schemeClr val="bg2">
                    <a:lumMod val="10000"/>
                  </a:schemeClr>
                </a:solidFill>
              </a:defRPr>
            </a:pPr>
            <a:endParaRPr lang="en-US"/>
          </a:p>
        </c:txPr>
        <c:crossAx val="35494144"/>
        <c:crosses val="autoZero"/>
        <c:crossBetween val="midCat"/>
      </c:valAx>
      <c:valAx>
        <c:axId val="35494144"/>
        <c:scaling>
          <c:orientation val="minMax"/>
        </c:scaling>
        <c:axPos val="l"/>
        <c:majorGridlines/>
        <c:title>
          <c:tx>
            <c:rich>
              <a:bodyPr/>
              <a:lstStyle/>
              <a:p>
                <a:pPr>
                  <a:defRPr>
                    <a:solidFill>
                      <a:schemeClr val="bg2">
                        <a:lumMod val="10000"/>
                      </a:schemeClr>
                    </a:solidFill>
                  </a:defRPr>
                </a:pPr>
                <a:r>
                  <a:rPr lang="en-US">
                    <a:solidFill>
                      <a:schemeClr val="bg2">
                        <a:lumMod val="10000"/>
                      </a:schemeClr>
                    </a:solidFill>
                  </a:rPr>
                  <a:t>Output</a:t>
                </a:r>
                <a:r>
                  <a:rPr lang="en-US" baseline="0">
                    <a:solidFill>
                      <a:schemeClr val="bg2">
                        <a:lumMod val="10000"/>
                      </a:schemeClr>
                    </a:solidFill>
                  </a:rPr>
                  <a:t> Voltage (V)</a:t>
                </a:r>
                <a:endParaRPr lang="en-US">
                  <a:solidFill>
                    <a:schemeClr val="bg2">
                      <a:lumMod val="10000"/>
                    </a:schemeClr>
                  </a:solidFill>
                </a:endParaRPr>
              </a:p>
            </c:rich>
          </c:tx>
          <c:layout/>
        </c:title>
        <c:numFmt formatCode="General" sourceLinked="1"/>
        <c:majorTickMark val="none"/>
        <c:tickLblPos val="low"/>
        <c:txPr>
          <a:bodyPr/>
          <a:lstStyle/>
          <a:p>
            <a:pPr>
              <a:defRPr>
                <a:solidFill>
                  <a:schemeClr val="bg2">
                    <a:lumMod val="10000"/>
                  </a:schemeClr>
                </a:solidFill>
              </a:defRPr>
            </a:pPr>
            <a:endParaRPr lang="en-US"/>
          </a:p>
        </c:txPr>
        <c:crossAx val="35492224"/>
        <c:crosses val="autoZero"/>
        <c:crossBetween val="midCat"/>
      </c:valAx>
      <c:spPr>
        <a:ln>
          <a:solidFill>
            <a:schemeClr val="bg2">
              <a:lumMod val="10000"/>
            </a:schemeClr>
          </a:solidFill>
        </a:ln>
      </c:spPr>
    </c:plotArea>
    <c:legend>
      <c:legendPos val="r"/>
      <c:layout/>
      <c:txPr>
        <a:bodyPr/>
        <a:lstStyle/>
        <a:p>
          <a:pPr>
            <a:defRPr>
              <a:solidFill>
                <a:schemeClr val="bg2">
                  <a:lumMod val="10000"/>
                </a:schemeClr>
              </a:solidFill>
            </a:defRPr>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bg2">
                    <a:lumMod val="10000"/>
                  </a:schemeClr>
                </a:solidFill>
              </a:defRPr>
            </a:pPr>
            <a:r>
              <a:rPr lang="en-US">
                <a:solidFill>
                  <a:schemeClr val="bg2">
                    <a:lumMod val="10000"/>
                  </a:schemeClr>
                </a:solidFill>
              </a:rPr>
              <a:t>Output</a:t>
            </a:r>
            <a:r>
              <a:rPr lang="en-US" baseline="0">
                <a:solidFill>
                  <a:schemeClr val="bg2">
                    <a:lumMod val="10000"/>
                  </a:schemeClr>
                </a:solidFill>
              </a:rPr>
              <a:t> Voltage vs. Temperature</a:t>
            </a:r>
            <a:endParaRPr lang="en-US">
              <a:solidFill>
                <a:schemeClr val="bg2">
                  <a:lumMod val="10000"/>
                </a:schemeClr>
              </a:solidFill>
            </a:endParaRPr>
          </a:p>
        </c:rich>
      </c:tx>
      <c:layout/>
    </c:title>
    <c:plotArea>
      <c:layout/>
      <c:scatterChart>
        <c:scatterStyle val="smoothMarker"/>
        <c:ser>
          <c:idx val="0"/>
          <c:order val="0"/>
          <c:tx>
            <c:v>TMP37</c:v>
          </c:tx>
          <c:marker>
            <c:symbol val="none"/>
          </c:marker>
          <c:xVal>
            <c:numRef>
              <c:f>Sheet1!$A$1:$A$5</c:f>
              <c:numCache>
                <c:formatCode>General</c:formatCode>
                <c:ptCount val="5"/>
                <c:pt idx="0">
                  <c:v>8.3333333300000003</c:v>
                </c:pt>
                <c:pt idx="1">
                  <c:v>25</c:v>
                </c:pt>
                <c:pt idx="2">
                  <c:v>50</c:v>
                </c:pt>
                <c:pt idx="3">
                  <c:v>75</c:v>
                </c:pt>
                <c:pt idx="4">
                  <c:v>100</c:v>
                </c:pt>
              </c:numCache>
            </c:numRef>
          </c:xVal>
          <c:yVal>
            <c:numRef>
              <c:f>Sheet1!$B$1:$B$5</c:f>
              <c:numCache>
                <c:formatCode>General</c:formatCode>
                <c:ptCount val="5"/>
                <c:pt idx="0">
                  <c:v>0.16666666699999988</c:v>
                </c:pt>
                <c:pt idx="1">
                  <c:v>0.5</c:v>
                </c:pt>
                <c:pt idx="2">
                  <c:v>1</c:v>
                </c:pt>
                <c:pt idx="3">
                  <c:v>1.5</c:v>
                </c:pt>
                <c:pt idx="4">
                  <c:v>2</c:v>
                </c:pt>
              </c:numCache>
            </c:numRef>
          </c:yVal>
          <c:smooth val="1"/>
        </c:ser>
        <c:axId val="54021504"/>
        <c:axId val="54035968"/>
      </c:scatterChart>
      <c:valAx>
        <c:axId val="54021504"/>
        <c:scaling>
          <c:orientation val="minMax"/>
        </c:scaling>
        <c:axPos val="b"/>
        <c:title>
          <c:tx>
            <c:rich>
              <a:bodyPr/>
              <a:lstStyle/>
              <a:p>
                <a:pPr>
                  <a:defRPr>
                    <a:solidFill>
                      <a:schemeClr val="bg2">
                        <a:lumMod val="10000"/>
                      </a:schemeClr>
                    </a:solidFill>
                  </a:defRPr>
                </a:pPr>
                <a:r>
                  <a:rPr lang="en-US">
                    <a:solidFill>
                      <a:schemeClr val="bg2">
                        <a:lumMod val="10000"/>
                      </a:schemeClr>
                    </a:solidFill>
                  </a:rPr>
                  <a:t>Temperature</a:t>
                </a:r>
                <a:r>
                  <a:rPr lang="en-US" baseline="0">
                    <a:solidFill>
                      <a:schemeClr val="bg2">
                        <a:lumMod val="10000"/>
                      </a:schemeClr>
                    </a:solidFill>
                  </a:rPr>
                  <a:t> (C°)</a:t>
                </a:r>
                <a:endParaRPr lang="en-US">
                  <a:solidFill>
                    <a:schemeClr val="bg2">
                      <a:lumMod val="10000"/>
                    </a:schemeClr>
                  </a:solidFill>
                </a:endParaRPr>
              </a:p>
            </c:rich>
          </c:tx>
          <c:layout/>
        </c:title>
        <c:numFmt formatCode="General" sourceLinked="1"/>
        <c:majorTickMark val="none"/>
        <c:tickLblPos val="nextTo"/>
        <c:txPr>
          <a:bodyPr/>
          <a:lstStyle/>
          <a:p>
            <a:pPr>
              <a:defRPr>
                <a:solidFill>
                  <a:schemeClr val="bg2">
                    <a:lumMod val="10000"/>
                  </a:schemeClr>
                </a:solidFill>
              </a:defRPr>
            </a:pPr>
            <a:endParaRPr lang="en-US"/>
          </a:p>
        </c:txPr>
        <c:crossAx val="54035968"/>
        <c:crosses val="autoZero"/>
        <c:crossBetween val="midCat"/>
      </c:valAx>
      <c:valAx>
        <c:axId val="54035968"/>
        <c:scaling>
          <c:orientation val="minMax"/>
        </c:scaling>
        <c:axPos val="l"/>
        <c:majorGridlines/>
        <c:title>
          <c:tx>
            <c:rich>
              <a:bodyPr/>
              <a:lstStyle/>
              <a:p>
                <a:pPr>
                  <a:defRPr>
                    <a:solidFill>
                      <a:schemeClr val="bg2">
                        <a:lumMod val="10000"/>
                      </a:schemeClr>
                    </a:solidFill>
                  </a:defRPr>
                </a:pPr>
                <a:r>
                  <a:rPr lang="en-US">
                    <a:solidFill>
                      <a:schemeClr val="bg2">
                        <a:lumMod val="10000"/>
                      </a:schemeClr>
                    </a:solidFill>
                  </a:rPr>
                  <a:t>Output</a:t>
                </a:r>
                <a:r>
                  <a:rPr lang="en-US" baseline="0">
                    <a:solidFill>
                      <a:schemeClr val="bg2">
                        <a:lumMod val="10000"/>
                      </a:schemeClr>
                    </a:solidFill>
                  </a:rPr>
                  <a:t> Voltage (V)</a:t>
                </a:r>
                <a:endParaRPr lang="en-US">
                  <a:solidFill>
                    <a:schemeClr val="bg2">
                      <a:lumMod val="10000"/>
                    </a:schemeClr>
                  </a:solidFill>
                </a:endParaRPr>
              </a:p>
            </c:rich>
          </c:tx>
          <c:layout/>
        </c:title>
        <c:numFmt formatCode="General" sourceLinked="1"/>
        <c:majorTickMark val="none"/>
        <c:tickLblPos val="nextTo"/>
        <c:txPr>
          <a:bodyPr/>
          <a:lstStyle/>
          <a:p>
            <a:pPr>
              <a:defRPr>
                <a:solidFill>
                  <a:schemeClr val="bg2">
                    <a:lumMod val="10000"/>
                  </a:schemeClr>
                </a:solidFill>
              </a:defRPr>
            </a:pPr>
            <a:endParaRPr lang="en-US"/>
          </a:p>
        </c:txPr>
        <c:crossAx val="54021504"/>
        <c:crosses val="autoZero"/>
        <c:crossBetween val="midCat"/>
      </c:valAx>
      <c:spPr>
        <a:ln>
          <a:solidFill>
            <a:schemeClr val="bg2">
              <a:lumMod val="10000"/>
            </a:schemeClr>
          </a:solidFill>
        </a:ln>
      </c:spPr>
    </c:plotArea>
    <c:legend>
      <c:legendPos val="r"/>
      <c:layout/>
      <c:txPr>
        <a:bodyPr/>
        <a:lstStyle/>
        <a:p>
          <a:pPr>
            <a:defRPr>
              <a:solidFill>
                <a:schemeClr val="bg2">
                  <a:lumMod val="10000"/>
                </a:schemeClr>
              </a:solidFill>
            </a:defRPr>
          </a:pPr>
          <a:endParaRPr lang="en-US"/>
        </a:p>
      </c:txPr>
    </c:legend>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solidFill>
                  <a:schemeClr val="bg2">
                    <a:lumMod val="10000"/>
                  </a:schemeClr>
                </a:solidFill>
              </a:rPr>
              <a:t>Measured Voltage Versus Input Voltage</a:t>
            </a:r>
          </a:p>
        </c:rich>
      </c:tx>
      <c:layout/>
    </c:title>
    <c:plotArea>
      <c:layout/>
      <c:scatterChart>
        <c:scatterStyle val="lineMarker"/>
        <c:ser>
          <c:idx val="0"/>
          <c:order val="0"/>
          <c:marker>
            <c:symbol val="none"/>
          </c:marker>
          <c:trendline>
            <c:spPr>
              <a:ln>
                <a:solidFill>
                  <a:srgbClr val="C00000"/>
                </a:solidFill>
              </a:ln>
            </c:spPr>
            <c:trendlineType val="linear"/>
          </c:trendline>
          <c:xVal>
            <c:numRef>
              <c:f>Sheet1!$A$1:$A$36</c:f>
              <c:numCache>
                <c:formatCode>General</c:formatCode>
                <c:ptCount val="36"/>
                <c:pt idx="0">
                  <c:v>0</c:v>
                </c:pt>
                <c:pt idx="1">
                  <c:v>1</c:v>
                </c:pt>
                <c:pt idx="2">
                  <c:v>1.5</c:v>
                </c:pt>
                <c:pt idx="3">
                  <c:v>1.7</c:v>
                </c:pt>
                <c:pt idx="4">
                  <c:v>2.2000000000000002</c:v>
                </c:pt>
                <c:pt idx="5">
                  <c:v>2.8</c:v>
                </c:pt>
                <c:pt idx="6">
                  <c:v>3.05</c:v>
                </c:pt>
                <c:pt idx="7">
                  <c:v>3.19</c:v>
                </c:pt>
                <c:pt idx="8">
                  <c:v>3.3899999999999997</c:v>
                </c:pt>
                <c:pt idx="9">
                  <c:v>4</c:v>
                </c:pt>
                <c:pt idx="10">
                  <c:v>4.5999999999999996</c:v>
                </c:pt>
                <c:pt idx="11">
                  <c:v>4.9000000000000004</c:v>
                </c:pt>
                <c:pt idx="12">
                  <c:v>5.0999999999999996</c:v>
                </c:pt>
                <c:pt idx="13">
                  <c:v>5.85</c:v>
                </c:pt>
                <c:pt idx="14">
                  <c:v>6.3</c:v>
                </c:pt>
                <c:pt idx="15">
                  <c:v>7.05</c:v>
                </c:pt>
                <c:pt idx="16">
                  <c:v>7.35</c:v>
                </c:pt>
                <c:pt idx="17">
                  <c:v>8.77</c:v>
                </c:pt>
                <c:pt idx="18">
                  <c:v>9.01</c:v>
                </c:pt>
                <c:pt idx="19">
                  <c:v>9.6</c:v>
                </c:pt>
                <c:pt idx="20">
                  <c:v>9.8000000000000007</c:v>
                </c:pt>
                <c:pt idx="21">
                  <c:v>10.55</c:v>
                </c:pt>
                <c:pt idx="22">
                  <c:v>10.75</c:v>
                </c:pt>
                <c:pt idx="23">
                  <c:v>11.65</c:v>
                </c:pt>
                <c:pt idx="24">
                  <c:v>12.25</c:v>
                </c:pt>
                <c:pt idx="25">
                  <c:v>12.450000000000001</c:v>
                </c:pt>
                <c:pt idx="26">
                  <c:v>12.75</c:v>
                </c:pt>
                <c:pt idx="27">
                  <c:v>13.01</c:v>
                </c:pt>
                <c:pt idx="28">
                  <c:v>13.360000000000001</c:v>
                </c:pt>
                <c:pt idx="29">
                  <c:v>13.76</c:v>
                </c:pt>
                <c:pt idx="30">
                  <c:v>14</c:v>
                </c:pt>
                <c:pt idx="31">
                  <c:v>14.2</c:v>
                </c:pt>
                <c:pt idx="32">
                  <c:v>14.4</c:v>
                </c:pt>
                <c:pt idx="33">
                  <c:v>14.5</c:v>
                </c:pt>
                <c:pt idx="34">
                  <c:v>14.7</c:v>
                </c:pt>
                <c:pt idx="35">
                  <c:v>15</c:v>
                </c:pt>
              </c:numCache>
            </c:numRef>
          </c:xVal>
          <c:yVal>
            <c:numRef>
              <c:f>Sheet1!$B$1:$B$36</c:f>
              <c:numCache>
                <c:formatCode>General</c:formatCode>
                <c:ptCount val="36"/>
                <c:pt idx="0">
                  <c:v>0</c:v>
                </c:pt>
                <c:pt idx="1">
                  <c:v>1</c:v>
                </c:pt>
                <c:pt idx="2">
                  <c:v>1.49</c:v>
                </c:pt>
                <c:pt idx="3">
                  <c:v>1.7</c:v>
                </c:pt>
                <c:pt idx="4">
                  <c:v>2.19</c:v>
                </c:pt>
                <c:pt idx="5">
                  <c:v>2.79</c:v>
                </c:pt>
                <c:pt idx="6">
                  <c:v>3.07</c:v>
                </c:pt>
                <c:pt idx="7">
                  <c:v>3.19</c:v>
                </c:pt>
                <c:pt idx="8">
                  <c:v>3.4</c:v>
                </c:pt>
                <c:pt idx="9">
                  <c:v>4</c:v>
                </c:pt>
                <c:pt idx="10">
                  <c:v>4.6099999999999994</c:v>
                </c:pt>
                <c:pt idx="11">
                  <c:v>4.91</c:v>
                </c:pt>
                <c:pt idx="12">
                  <c:v>5.0999999999999996</c:v>
                </c:pt>
                <c:pt idx="13">
                  <c:v>5.85</c:v>
                </c:pt>
                <c:pt idx="14">
                  <c:v>6.31</c:v>
                </c:pt>
                <c:pt idx="15">
                  <c:v>7.03</c:v>
                </c:pt>
                <c:pt idx="16">
                  <c:v>7.37</c:v>
                </c:pt>
                <c:pt idx="17">
                  <c:v>8.7900000000000009</c:v>
                </c:pt>
                <c:pt idx="18">
                  <c:v>9</c:v>
                </c:pt>
                <c:pt idx="19">
                  <c:v>9.61</c:v>
                </c:pt>
                <c:pt idx="20">
                  <c:v>9.7900000000000009</c:v>
                </c:pt>
                <c:pt idx="21">
                  <c:v>10.55</c:v>
                </c:pt>
                <c:pt idx="22">
                  <c:v>10.76</c:v>
                </c:pt>
                <c:pt idx="23">
                  <c:v>11.639999999999999</c:v>
                </c:pt>
                <c:pt idx="24">
                  <c:v>12.25</c:v>
                </c:pt>
                <c:pt idx="25">
                  <c:v>12.46</c:v>
                </c:pt>
                <c:pt idx="26">
                  <c:v>12.76</c:v>
                </c:pt>
                <c:pt idx="27">
                  <c:v>13.03</c:v>
                </c:pt>
                <c:pt idx="28">
                  <c:v>13.370000000000001</c:v>
                </c:pt>
                <c:pt idx="29">
                  <c:v>13.76</c:v>
                </c:pt>
                <c:pt idx="30">
                  <c:v>14</c:v>
                </c:pt>
                <c:pt idx="31">
                  <c:v>14.219999999999999</c:v>
                </c:pt>
                <c:pt idx="32">
                  <c:v>14.4</c:v>
                </c:pt>
                <c:pt idx="33">
                  <c:v>14.52</c:v>
                </c:pt>
                <c:pt idx="34">
                  <c:v>14.7</c:v>
                </c:pt>
                <c:pt idx="35">
                  <c:v>15</c:v>
                </c:pt>
              </c:numCache>
            </c:numRef>
          </c:yVal>
        </c:ser>
        <c:axId val="54447488"/>
        <c:axId val="54339072"/>
      </c:scatterChart>
      <c:valAx>
        <c:axId val="54447488"/>
        <c:scaling>
          <c:orientation val="minMax"/>
        </c:scaling>
        <c:axPos val="b"/>
        <c:majorGridlines>
          <c:spPr>
            <a:ln>
              <a:solidFill>
                <a:schemeClr val="bg2">
                  <a:lumMod val="10000"/>
                </a:schemeClr>
              </a:solidFill>
            </a:ln>
          </c:spPr>
        </c:majorGridlines>
        <c:title>
          <c:tx>
            <c:rich>
              <a:bodyPr/>
              <a:lstStyle/>
              <a:p>
                <a:pPr>
                  <a:defRPr>
                    <a:solidFill>
                      <a:schemeClr val="bg2">
                        <a:lumMod val="10000"/>
                      </a:schemeClr>
                    </a:solidFill>
                  </a:defRPr>
                </a:pPr>
                <a:r>
                  <a:rPr lang="en-US">
                    <a:solidFill>
                      <a:schemeClr val="bg2">
                        <a:lumMod val="10000"/>
                      </a:schemeClr>
                    </a:solidFill>
                  </a:rPr>
                  <a:t>Input Voltage</a:t>
                </a:r>
              </a:p>
            </c:rich>
          </c:tx>
          <c:layout/>
        </c:title>
        <c:numFmt formatCode="General" sourceLinked="1"/>
        <c:majorTickMark val="none"/>
        <c:tickLblPos val="nextTo"/>
        <c:spPr>
          <a:ln>
            <a:solidFill>
              <a:schemeClr val="bg2">
                <a:lumMod val="10000"/>
              </a:schemeClr>
            </a:solidFill>
          </a:ln>
        </c:spPr>
        <c:txPr>
          <a:bodyPr/>
          <a:lstStyle/>
          <a:p>
            <a:pPr>
              <a:defRPr>
                <a:solidFill>
                  <a:schemeClr val="bg2">
                    <a:lumMod val="10000"/>
                  </a:schemeClr>
                </a:solidFill>
              </a:defRPr>
            </a:pPr>
            <a:endParaRPr lang="en-US"/>
          </a:p>
        </c:txPr>
        <c:crossAx val="54339072"/>
        <c:crosses val="autoZero"/>
        <c:crossBetween val="midCat"/>
      </c:valAx>
      <c:valAx>
        <c:axId val="54339072"/>
        <c:scaling>
          <c:orientation val="minMax"/>
        </c:scaling>
        <c:axPos val="l"/>
        <c:majorGridlines>
          <c:spPr>
            <a:ln>
              <a:solidFill>
                <a:schemeClr val="bg2">
                  <a:lumMod val="10000"/>
                </a:schemeClr>
              </a:solidFill>
            </a:ln>
          </c:spPr>
        </c:majorGridlines>
        <c:title>
          <c:tx>
            <c:rich>
              <a:bodyPr/>
              <a:lstStyle/>
              <a:p>
                <a:pPr>
                  <a:defRPr>
                    <a:solidFill>
                      <a:schemeClr val="bg2">
                        <a:lumMod val="10000"/>
                      </a:schemeClr>
                    </a:solidFill>
                  </a:defRPr>
                </a:pPr>
                <a:r>
                  <a:rPr lang="en-US">
                    <a:solidFill>
                      <a:schemeClr val="bg2">
                        <a:lumMod val="10000"/>
                      </a:schemeClr>
                    </a:solidFill>
                  </a:rPr>
                  <a:t> Measured Voltage by Monitoring </a:t>
                </a:r>
              </a:p>
              <a:p>
                <a:pPr>
                  <a:defRPr>
                    <a:solidFill>
                      <a:schemeClr val="bg2">
                        <a:lumMod val="10000"/>
                      </a:schemeClr>
                    </a:solidFill>
                  </a:defRPr>
                </a:pPr>
                <a:r>
                  <a:rPr lang="en-US">
                    <a:solidFill>
                      <a:schemeClr val="bg2">
                        <a:lumMod val="10000"/>
                      </a:schemeClr>
                    </a:solidFill>
                  </a:rPr>
                  <a:t>System</a:t>
                </a:r>
              </a:p>
            </c:rich>
          </c:tx>
          <c:layout>
            <c:manualLayout>
              <c:xMode val="edge"/>
              <c:yMode val="edge"/>
              <c:x val="3.0555555555555572E-2"/>
              <c:y val="0.23399359171012729"/>
            </c:manualLayout>
          </c:layout>
        </c:title>
        <c:numFmt formatCode="General" sourceLinked="1"/>
        <c:majorTickMark val="none"/>
        <c:tickLblPos val="nextTo"/>
        <c:spPr>
          <a:ln>
            <a:solidFill>
              <a:schemeClr val="bg2">
                <a:lumMod val="10000"/>
              </a:schemeClr>
            </a:solidFill>
          </a:ln>
        </c:spPr>
        <c:txPr>
          <a:bodyPr/>
          <a:lstStyle/>
          <a:p>
            <a:pPr>
              <a:defRPr>
                <a:solidFill>
                  <a:schemeClr val="bg2">
                    <a:lumMod val="10000"/>
                  </a:schemeClr>
                </a:solidFill>
              </a:defRPr>
            </a:pPr>
            <a:endParaRPr lang="en-US"/>
          </a:p>
        </c:txPr>
        <c:crossAx val="54447488"/>
        <c:crosses val="autoZero"/>
        <c:crossBetween val="midCat"/>
      </c:valAx>
      <c:spPr>
        <a:solidFill>
          <a:srgbClr val="92D050"/>
        </a:solidFill>
      </c:spPr>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bg2">
                    <a:lumMod val="10000"/>
                  </a:schemeClr>
                </a:solidFill>
              </a:defRPr>
            </a:pPr>
            <a:r>
              <a:rPr lang="en-US">
                <a:solidFill>
                  <a:schemeClr val="bg2">
                    <a:lumMod val="10000"/>
                  </a:schemeClr>
                </a:solidFill>
              </a:rPr>
              <a:t>Terminal</a:t>
            </a:r>
            <a:r>
              <a:rPr lang="en-US" baseline="0">
                <a:solidFill>
                  <a:schemeClr val="bg2">
                    <a:lumMod val="10000"/>
                  </a:schemeClr>
                </a:solidFill>
              </a:rPr>
              <a:t> Voltage vs. Residual Capacity</a:t>
            </a:r>
            <a:endParaRPr lang="en-US">
              <a:solidFill>
                <a:schemeClr val="bg2">
                  <a:lumMod val="10000"/>
                </a:schemeClr>
              </a:solidFill>
            </a:endParaRPr>
          </a:p>
        </c:rich>
      </c:tx>
      <c:layout/>
    </c:title>
    <c:plotArea>
      <c:layout/>
      <c:scatterChart>
        <c:scatterStyle val="smoothMarker"/>
        <c:ser>
          <c:idx val="0"/>
          <c:order val="0"/>
          <c:spPr>
            <a:ln w="317500"/>
          </c:spPr>
          <c:marker>
            <c:symbol val="none"/>
          </c:marker>
          <c:dLbls>
            <c:delete val="1"/>
          </c:dLbls>
          <c:xVal>
            <c:numRef>
              <c:f>Sheet1!$A$1:$A$2</c:f>
              <c:numCache>
                <c:formatCode>General</c:formatCode>
                <c:ptCount val="2"/>
                <c:pt idx="0">
                  <c:v>0</c:v>
                </c:pt>
                <c:pt idx="1">
                  <c:v>100</c:v>
                </c:pt>
              </c:numCache>
            </c:numRef>
          </c:xVal>
          <c:yVal>
            <c:numRef>
              <c:f>Sheet1!$B$1:$B$2</c:f>
              <c:numCache>
                <c:formatCode>General</c:formatCode>
                <c:ptCount val="2"/>
                <c:pt idx="0">
                  <c:v>11.6</c:v>
                </c:pt>
                <c:pt idx="1">
                  <c:v>13</c:v>
                </c:pt>
              </c:numCache>
            </c:numRef>
          </c:yVal>
          <c:smooth val="1"/>
        </c:ser>
        <c:dLbls>
          <c:showVal val="1"/>
          <c:showCatName val="1"/>
        </c:dLbls>
        <c:axId val="54359168"/>
        <c:axId val="54361088"/>
      </c:scatterChart>
      <c:valAx>
        <c:axId val="54359168"/>
        <c:scaling>
          <c:orientation val="minMax"/>
          <c:max val="100"/>
        </c:scaling>
        <c:axPos val="b"/>
        <c:title>
          <c:tx>
            <c:rich>
              <a:bodyPr/>
              <a:lstStyle/>
              <a:p>
                <a:pPr>
                  <a:defRPr>
                    <a:solidFill>
                      <a:schemeClr val="bg2">
                        <a:lumMod val="10000"/>
                      </a:schemeClr>
                    </a:solidFill>
                  </a:defRPr>
                </a:pPr>
                <a:r>
                  <a:rPr lang="en-US">
                    <a:solidFill>
                      <a:schemeClr val="bg2">
                        <a:lumMod val="10000"/>
                      </a:schemeClr>
                    </a:solidFill>
                  </a:rPr>
                  <a:t>Residual</a:t>
                </a:r>
                <a:r>
                  <a:rPr lang="en-US" baseline="0">
                    <a:solidFill>
                      <a:schemeClr val="bg2">
                        <a:lumMod val="10000"/>
                      </a:schemeClr>
                    </a:solidFill>
                  </a:rPr>
                  <a:t> Capacity (%)</a:t>
                </a:r>
                <a:endParaRPr lang="en-US">
                  <a:solidFill>
                    <a:schemeClr val="bg2">
                      <a:lumMod val="10000"/>
                    </a:schemeClr>
                  </a:solidFill>
                </a:endParaRPr>
              </a:p>
            </c:rich>
          </c:tx>
          <c:layout/>
        </c:title>
        <c:numFmt formatCode="General" sourceLinked="1"/>
        <c:tickLblPos val="nextTo"/>
        <c:spPr>
          <a:ln>
            <a:solidFill>
              <a:schemeClr val="bg2">
                <a:lumMod val="10000"/>
              </a:schemeClr>
            </a:solidFill>
          </a:ln>
        </c:spPr>
        <c:txPr>
          <a:bodyPr/>
          <a:lstStyle/>
          <a:p>
            <a:pPr>
              <a:defRPr>
                <a:solidFill>
                  <a:schemeClr val="bg2">
                    <a:lumMod val="10000"/>
                  </a:schemeClr>
                </a:solidFill>
              </a:defRPr>
            </a:pPr>
            <a:endParaRPr lang="en-US"/>
          </a:p>
        </c:txPr>
        <c:crossAx val="54361088"/>
        <c:crosses val="autoZero"/>
        <c:crossBetween val="midCat"/>
      </c:valAx>
      <c:valAx>
        <c:axId val="54361088"/>
        <c:scaling>
          <c:orientation val="minMax"/>
        </c:scaling>
        <c:axPos val="l"/>
        <c:majorGridlines>
          <c:spPr>
            <a:ln>
              <a:solidFill>
                <a:schemeClr val="bg2">
                  <a:lumMod val="10000"/>
                </a:schemeClr>
              </a:solidFill>
            </a:ln>
          </c:spPr>
        </c:majorGridlines>
        <c:title>
          <c:tx>
            <c:rich>
              <a:bodyPr/>
              <a:lstStyle/>
              <a:p>
                <a:pPr>
                  <a:defRPr>
                    <a:solidFill>
                      <a:schemeClr val="bg2">
                        <a:lumMod val="10000"/>
                      </a:schemeClr>
                    </a:solidFill>
                  </a:defRPr>
                </a:pPr>
                <a:r>
                  <a:rPr lang="en-US">
                    <a:solidFill>
                      <a:schemeClr val="bg2">
                        <a:lumMod val="10000"/>
                      </a:schemeClr>
                    </a:solidFill>
                  </a:rPr>
                  <a:t>Terminal</a:t>
                </a:r>
                <a:r>
                  <a:rPr lang="en-US" baseline="0">
                    <a:solidFill>
                      <a:schemeClr val="bg2">
                        <a:lumMod val="10000"/>
                      </a:schemeClr>
                    </a:solidFill>
                  </a:rPr>
                  <a:t> Voltage (V)</a:t>
                </a:r>
                <a:endParaRPr lang="en-US">
                  <a:solidFill>
                    <a:schemeClr val="bg2">
                      <a:lumMod val="10000"/>
                    </a:schemeClr>
                  </a:solidFill>
                </a:endParaRPr>
              </a:p>
            </c:rich>
          </c:tx>
          <c:layout/>
        </c:title>
        <c:numFmt formatCode="General" sourceLinked="1"/>
        <c:tickLblPos val="nextTo"/>
        <c:spPr>
          <a:ln>
            <a:solidFill>
              <a:schemeClr val="bg2">
                <a:lumMod val="10000"/>
              </a:schemeClr>
            </a:solidFill>
          </a:ln>
        </c:spPr>
        <c:txPr>
          <a:bodyPr/>
          <a:lstStyle/>
          <a:p>
            <a:pPr>
              <a:defRPr>
                <a:solidFill>
                  <a:schemeClr val="bg2">
                    <a:lumMod val="10000"/>
                  </a:schemeClr>
                </a:solidFill>
              </a:defRPr>
            </a:pPr>
            <a:endParaRPr lang="en-US"/>
          </a:p>
        </c:txPr>
        <c:crossAx val="54359168"/>
        <c:crosses val="autoZero"/>
        <c:crossBetween val="midCat"/>
      </c:valAx>
    </c:plotArea>
    <c:plotVisOnly val="1"/>
  </c:chart>
  <c:spPr>
    <a:solidFill>
      <a:srgbClr val="92D050"/>
    </a:solidFill>
    <a:ln>
      <a:solidFill>
        <a:schemeClr val="bg2">
          <a:lumMod val="10000"/>
        </a:schemeClr>
      </a:solid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drawing1.xml><?xml version="1.0" encoding="utf-8"?>
<c:userShapes xmlns:c="http://schemas.openxmlformats.org/drawingml/2006/chart">
  <cdr:relSizeAnchor xmlns:cdr="http://schemas.openxmlformats.org/drawingml/2006/chartDrawing">
    <cdr:from>
      <cdr:x>0.82917</cdr:x>
      <cdr:y>0.20834</cdr:y>
    </cdr:from>
    <cdr:to>
      <cdr:x>0.96875</cdr:x>
      <cdr:y>0.42014</cdr:y>
    </cdr:to>
    <cdr:sp macro="" textlink="">
      <cdr:nvSpPr>
        <cdr:cNvPr id="2" name="TextBox 1"/>
        <cdr:cNvSpPr txBox="1"/>
      </cdr:nvSpPr>
      <cdr:spPr>
        <a:xfrm xmlns:a="http://schemas.openxmlformats.org/drawingml/2006/main">
          <a:off x="3790950" y="571506"/>
          <a:ext cx="638160" cy="5810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a:p xmlns:a="http://schemas.openxmlformats.org/drawingml/2006/main">
          <a:endParaRPr lang="en-US" sz="110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2DF38DB-B934-4983-B361-E39EC165AED8}" type="datetimeFigureOut">
              <a:rPr lang="en-US" smtClean="0"/>
              <a:pPr/>
              <a:t>12/2/2011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97730AF-5BCF-4624-9E63-D557CA148AD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DF38DB-B934-4983-B361-E39EC165AED8}"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30AF-5BCF-4624-9E63-D557CA148AD4}" type="slidenum">
              <a:rPr lang="en-US" smtClean="0"/>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DF38DB-B934-4983-B361-E39EC165AED8}"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30AF-5BCF-4624-9E63-D557CA148AD4}" type="slidenum">
              <a:rPr lang="en-US" smtClean="0"/>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3657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21438"/>
            <a:ext cx="2133600" cy="365125"/>
          </a:xfrm>
        </p:spPr>
        <p:txBody>
          <a:bodyPr/>
          <a:lstStyle>
            <a:lvl1pPr>
              <a:defRPr/>
            </a:lvl1pPr>
          </a:lstStyle>
          <a:p>
            <a:pPr>
              <a:defRPr/>
            </a:pPr>
            <a:fld id="{F2F80380-DEE1-407D-B042-F2D73F8BD95D}" type="datetimeFigureOut">
              <a:rPr lang="en-US"/>
              <a:pPr>
                <a:defRPr/>
              </a:pPr>
              <a:t>12/2/2011</a:t>
            </a:fld>
            <a:endParaRPr lang="en-US"/>
          </a:p>
        </p:txBody>
      </p:sp>
      <p:sp>
        <p:nvSpPr>
          <p:cNvPr id="6" name="Footer Placeholder 5"/>
          <p:cNvSpPr>
            <a:spLocks noGrp="1"/>
          </p:cNvSpPr>
          <p:nvPr>
            <p:ph type="ftr" sz="quarter" idx="11"/>
          </p:nvPr>
        </p:nvSpPr>
        <p:spPr>
          <a:xfrm>
            <a:off x="3124200" y="6421438"/>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3400" y="6421438"/>
            <a:ext cx="762000" cy="365125"/>
          </a:xfrm>
        </p:spPr>
        <p:txBody>
          <a:bodyPr/>
          <a:lstStyle>
            <a:lvl1pPr>
              <a:defRPr/>
            </a:lvl1pPr>
          </a:lstStyle>
          <a:p>
            <a:pPr>
              <a:defRPr/>
            </a:pPr>
            <a:fld id="{6F194AFA-A05F-47BA-80A8-9EB9B9B6E3C6}" type="slidenum">
              <a:rPr lang="en-US"/>
              <a:pPr>
                <a:defRPr/>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DF38DB-B934-4983-B361-E39EC165AED8}"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30AF-5BCF-4624-9E63-D557CA148AD4}" type="slidenum">
              <a:rPr lang="en-US" smtClean="0"/>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2DF38DB-B934-4983-B361-E39EC165AED8}"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30AF-5BCF-4624-9E63-D557CA148AD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2DF38DB-B934-4983-B361-E39EC165AED8}"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730AF-5BCF-4624-9E63-D557CA148AD4}" type="slidenum">
              <a:rPr lang="en-US" smtClean="0"/>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2DF38DB-B934-4983-B361-E39EC165AED8}" type="datetimeFigureOut">
              <a:rPr lang="en-US" smtClean="0"/>
              <a:pPr/>
              <a:t>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730AF-5BCF-4624-9E63-D557CA148AD4}" type="slidenum">
              <a:rPr lang="en-US" smtClean="0"/>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2DF38DB-B934-4983-B361-E39EC165AED8}" type="datetimeFigureOut">
              <a:rPr lang="en-US" smtClean="0"/>
              <a:pPr/>
              <a:t>12/2/2011</a:t>
            </a:fld>
            <a:endParaRPr lang="en-US"/>
          </a:p>
        </p:txBody>
      </p:sp>
      <p:sp>
        <p:nvSpPr>
          <p:cNvPr id="8" name="Slide Number Placeholder 7"/>
          <p:cNvSpPr>
            <a:spLocks noGrp="1"/>
          </p:cNvSpPr>
          <p:nvPr>
            <p:ph type="sldNum" sz="quarter" idx="11"/>
          </p:nvPr>
        </p:nvSpPr>
        <p:spPr/>
        <p:txBody>
          <a:bodyPr/>
          <a:lstStyle/>
          <a:p>
            <a:fld id="{897730AF-5BCF-4624-9E63-D557CA148AD4}"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F38DB-B934-4983-B361-E39EC165AED8}" type="datetimeFigureOut">
              <a:rPr lang="en-US" smtClean="0"/>
              <a:pPr/>
              <a:t>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730AF-5BCF-4624-9E63-D557CA148AD4}" type="slidenum">
              <a:rPr lang="en-US" smtClean="0"/>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2DF38DB-B934-4983-B361-E39EC165AED8}"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897730AF-5BCF-4624-9E63-D557CA148AD4}" type="slidenum">
              <a:rPr lang="en-US" smtClean="0"/>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2DF38DB-B934-4983-B361-E39EC165AED8}"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730AF-5BCF-4624-9E63-D557CA148AD4}" type="slidenum">
              <a:rPr lang="en-US" smtClean="0"/>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2DF38DB-B934-4983-B361-E39EC165AED8}" type="datetimeFigureOut">
              <a:rPr lang="en-US" smtClean="0"/>
              <a:pPr/>
              <a:t>12/2/2011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97730AF-5BCF-4624-9E63-D557CA148AD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ransition>
    <p:wipe dir="d"/>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4" name="Picture 6"/>
          <p:cNvPicPr>
            <a:picLocks noChangeAspect="1" noChangeArrowheads="1"/>
          </p:cNvPicPr>
          <p:nvPr/>
        </p:nvPicPr>
        <p:blipFill>
          <a:blip r:embed="rId2" cstate="print"/>
          <a:srcRect/>
          <a:stretch>
            <a:fillRect/>
          </a:stretch>
        </p:blipFill>
        <p:spPr bwMode="auto">
          <a:xfrm>
            <a:off x="2795588" y="4822270"/>
            <a:ext cx="3071812" cy="1121330"/>
          </a:xfrm>
          <a:prstGeom prst="rect">
            <a:avLst/>
          </a:prstGeom>
          <a:noFill/>
          <a:ln w="9525">
            <a:noFill/>
            <a:miter lim="800000"/>
            <a:headEnd/>
            <a:tailEnd/>
          </a:ln>
        </p:spPr>
      </p:pic>
      <p:sp>
        <p:nvSpPr>
          <p:cNvPr id="4" name="TextBox 3"/>
          <p:cNvSpPr txBox="1"/>
          <p:nvPr/>
        </p:nvSpPr>
        <p:spPr>
          <a:xfrm>
            <a:off x="0" y="1364159"/>
            <a:ext cx="9144000" cy="1938992"/>
          </a:xfrm>
          <a:prstGeom prst="rect">
            <a:avLst/>
          </a:prstGeom>
          <a:noFill/>
        </p:spPr>
        <p:txBody>
          <a:bodyPr wrap="square" rtlCol="0">
            <a:spAutoFit/>
          </a:bodyPr>
          <a:lstStyle/>
          <a:p>
            <a:pPr algn="ctr"/>
            <a:r>
              <a:rPr lang="en-US" sz="40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MAHST</a:t>
            </a:r>
          </a:p>
          <a:p>
            <a:pPr algn="ctr"/>
            <a:r>
              <a:rPr lang="en-US" sz="40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Mini At-Home Solar Thermal </a:t>
            </a:r>
          </a:p>
          <a:p>
            <a:pPr algn="ctr"/>
            <a:r>
              <a:rPr lang="en-US" sz="40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Power Generation</a:t>
            </a:r>
          </a:p>
        </p:txBody>
      </p:sp>
      <p:sp>
        <p:nvSpPr>
          <p:cNvPr id="5" name="TextBox 4"/>
          <p:cNvSpPr txBox="1"/>
          <p:nvPr/>
        </p:nvSpPr>
        <p:spPr>
          <a:xfrm>
            <a:off x="0" y="3303151"/>
            <a:ext cx="9144000" cy="1569660"/>
          </a:xfrm>
          <a:prstGeom prst="rect">
            <a:avLst/>
          </a:prstGeom>
          <a:noFill/>
        </p:spPr>
        <p:txBody>
          <a:bodyPr wrap="square" rtlCol="0">
            <a:spAutoFit/>
          </a:bodyPr>
          <a:lstStyle/>
          <a:p>
            <a:pPr algn="ctr"/>
            <a:r>
              <a:rPr lang="en-US" sz="2400" dirty="0" smtClean="0">
                <a:solidFill>
                  <a:schemeClr val="bg2">
                    <a:lumMod val="10000"/>
                  </a:schemeClr>
                </a:solidFill>
              </a:rPr>
              <a:t>Homa Amini Manesh</a:t>
            </a:r>
          </a:p>
          <a:p>
            <a:pPr algn="ctr"/>
            <a:r>
              <a:rPr lang="en-US" sz="2400" dirty="0" smtClean="0">
                <a:solidFill>
                  <a:schemeClr val="bg2">
                    <a:lumMod val="10000"/>
                  </a:schemeClr>
                </a:solidFill>
              </a:rPr>
              <a:t>Aaron Birencwaig </a:t>
            </a:r>
          </a:p>
          <a:p>
            <a:pPr algn="ctr"/>
            <a:r>
              <a:rPr lang="en-US" sz="2400" dirty="0" smtClean="0">
                <a:solidFill>
                  <a:schemeClr val="bg2">
                    <a:lumMod val="10000"/>
                  </a:schemeClr>
                </a:solidFill>
              </a:rPr>
              <a:t>Nitesh Champaneri </a:t>
            </a:r>
          </a:p>
          <a:p>
            <a:pPr algn="ctr"/>
            <a:r>
              <a:rPr lang="en-US" sz="2400" dirty="0" smtClean="0">
                <a:solidFill>
                  <a:schemeClr val="bg2">
                    <a:lumMod val="10000"/>
                  </a:schemeClr>
                </a:solidFill>
              </a:rPr>
              <a:t>Jonathan Wise</a:t>
            </a:r>
          </a:p>
        </p:txBody>
      </p:sp>
      <p:sp>
        <p:nvSpPr>
          <p:cNvPr id="12" name="TextBox 11"/>
          <p:cNvSpPr txBox="1"/>
          <p:nvPr/>
        </p:nvSpPr>
        <p:spPr>
          <a:xfrm>
            <a:off x="0" y="849868"/>
            <a:ext cx="9144000" cy="369332"/>
          </a:xfrm>
          <a:prstGeom prst="rect">
            <a:avLst/>
          </a:prstGeom>
          <a:noFill/>
        </p:spPr>
        <p:txBody>
          <a:bodyPr wrap="square" rtlCol="0">
            <a:spAutoFit/>
          </a:bodyPr>
          <a:lstStyle/>
          <a:p>
            <a:pPr algn="ctr"/>
            <a:r>
              <a:rPr lang="en-US"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Group 1</a:t>
            </a:r>
          </a:p>
        </p:txBody>
      </p:sp>
    </p:spTree>
    <p:extLst>
      <p:ext uri="{BB962C8B-B14F-4D97-AF65-F5344CB8AC3E}">
        <p14:creationId xmlns="" xmlns:p14="http://schemas.microsoft.com/office/powerpoint/2010/main" val="4006370619"/>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Stirling Engine</a:t>
            </a:r>
          </a:p>
        </p:txBody>
      </p:sp>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37909" name="Equation" r:id="rId3" imgW="114151" imgH="215619" progId="Equation.3">
              <p:embed/>
            </p:oleObj>
          </a:graphicData>
        </a:graphic>
      </p:graphicFrame>
      <p:sp>
        <p:nvSpPr>
          <p:cNvPr id="12" name="TextBox 11"/>
          <p:cNvSpPr txBox="1"/>
          <p:nvPr/>
        </p:nvSpPr>
        <p:spPr>
          <a:xfrm>
            <a:off x="0" y="822335"/>
            <a:ext cx="7772400" cy="3216265"/>
          </a:xfrm>
          <a:prstGeom prst="rect">
            <a:avLst/>
          </a:prstGeom>
          <a:noFill/>
        </p:spPr>
        <p:txBody>
          <a:bodyPr wrap="square" rtlCol="0">
            <a:spAutoFit/>
          </a:bodyPr>
          <a:lstStyle/>
          <a:p>
            <a:pPr>
              <a:spcAft>
                <a:spcPts val="600"/>
              </a:spcAft>
              <a:buFont typeface="Arial" pitchFamily="34" charset="0"/>
              <a:buChar char="•"/>
            </a:pPr>
            <a:r>
              <a:rPr lang="en-US" sz="2800" b="1" dirty="0" smtClean="0">
                <a:solidFill>
                  <a:schemeClr val="bg2">
                    <a:lumMod val="10000"/>
                  </a:schemeClr>
                </a:solidFill>
                <a:latin typeface="Times New Roman" pitchFamily="18" charset="0"/>
                <a:cs typeface="Times New Roman" pitchFamily="18" charset="0"/>
              </a:rPr>
              <a:t>    Mechanism</a:t>
            </a:r>
          </a:p>
          <a:p>
            <a:pPr lvl="1" algn="just">
              <a:spcAft>
                <a:spcPts val="600"/>
              </a:spcAft>
              <a:buFont typeface="Wingdings" pitchFamily="2" charset="2"/>
              <a:buChar char="v"/>
            </a:pPr>
            <a:r>
              <a:rPr lang="en-US" sz="2000" dirty="0" smtClean="0">
                <a:solidFill>
                  <a:schemeClr val="bg2">
                    <a:lumMod val="10000"/>
                  </a:schemeClr>
                </a:solidFill>
                <a:latin typeface="Times New Roman" pitchFamily="18" charset="0"/>
                <a:cs typeface="Times New Roman" pitchFamily="18" charset="0"/>
              </a:rPr>
              <a:t>  Hot and cold heat exchanger</a:t>
            </a:r>
          </a:p>
          <a:p>
            <a:pPr lvl="1" algn="just">
              <a:spcAft>
                <a:spcPts val="600"/>
              </a:spcAft>
              <a:buFont typeface="Wingdings" pitchFamily="2" charset="2"/>
              <a:buChar char="v"/>
            </a:pPr>
            <a:r>
              <a:rPr lang="en-US" sz="2000" dirty="0" smtClean="0">
                <a:solidFill>
                  <a:schemeClr val="bg2">
                    <a:lumMod val="10000"/>
                  </a:schemeClr>
                </a:solidFill>
                <a:latin typeface="Times New Roman" pitchFamily="18" charset="0"/>
                <a:cs typeface="Times New Roman" pitchFamily="18" charset="0"/>
              </a:rPr>
              <a:t>  Hot heat exchanger is in the direct contact of an external</a:t>
            </a:r>
          </a:p>
          <a:p>
            <a:pPr lvl="1" algn="just">
              <a:spcAft>
                <a:spcPts val="600"/>
              </a:spcAft>
            </a:pPr>
            <a:r>
              <a:rPr lang="en-US" sz="2000" dirty="0" smtClean="0">
                <a:solidFill>
                  <a:schemeClr val="bg2">
                    <a:lumMod val="10000"/>
                  </a:schemeClr>
                </a:solidFill>
                <a:latin typeface="Times New Roman" pitchFamily="18" charset="0"/>
                <a:cs typeface="Times New Roman" pitchFamily="18" charset="0"/>
              </a:rPr>
              <a:t>     heat source</a:t>
            </a:r>
          </a:p>
          <a:p>
            <a:pPr lvl="1" algn="just">
              <a:spcAft>
                <a:spcPts val="600"/>
              </a:spcAft>
              <a:buFont typeface="Wingdings" pitchFamily="2" charset="2"/>
              <a:buChar char="v"/>
            </a:pPr>
            <a:r>
              <a:rPr lang="en-US" sz="2000" dirty="0" smtClean="0">
                <a:solidFill>
                  <a:schemeClr val="bg2">
                    <a:lumMod val="10000"/>
                  </a:schemeClr>
                </a:solidFill>
                <a:latin typeface="Times New Roman" pitchFamily="18" charset="0"/>
                <a:cs typeface="Times New Roman" pitchFamily="18" charset="0"/>
              </a:rPr>
              <a:t>  Four thermodynamic processes</a:t>
            </a:r>
          </a:p>
          <a:p>
            <a:pPr lvl="1" algn="just">
              <a:spcAft>
                <a:spcPts val="600"/>
              </a:spcAft>
              <a:buFont typeface="Wingdings" pitchFamily="2" charset="2"/>
              <a:buChar char="v"/>
            </a:pPr>
            <a:r>
              <a:rPr lang="en-US" sz="2000" dirty="0" smtClean="0">
                <a:solidFill>
                  <a:schemeClr val="bg1">
                    <a:lumMod val="10000"/>
                  </a:schemeClr>
                </a:solidFill>
                <a:latin typeface="Times New Roman" pitchFamily="18" charset="0"/>
                <a:cs typeface="Times New Roman" pitchFamily="18" charset="0"/>
              </a:rPr>
              <a:t>  Movement of the working fluids between the hot and cold</a:t>
            </a:r>
          </a:p>
          <a:p>
            <a:pPr lvl="1" algn="just">
              <a:spcAft>
                <a:spcPts val="600"/>
              </a:spcAft>
            </a:pPr>
            <a:r>
              <a:rPr lang="en-US" sz="2000" dirty="0" smtClean="0">
                <a:solidFill>
                  <a:schemeClr val="bg1">
                    <a:lumMod val="10000"/>
                  </a:schemeClr>
                </a:solidFill>
                <a:latin typeface="Times New Roman" pitchFamily="18" charset="0"/>
                <a:cs typeface="Times New Roman" pitchFamily="18" charset="0"/>
              </a:rPr>
              <a:t>     heat exchangers</a:t>
            </a:r>
          </a:p>
          <a:p>
            <a:pPr lvl="1" algn="just">
              <a:spcAft>
                <a:spcPts val="600"/>
              </a:spcAft>
              <a:buFont typeface="Wingdings" pitchFamily="2" charset="2"/>
              <a:buChar char="v"/>
            </a:pPr>
            <a:r>
              <a:rPr lang="en-US" sz="2000" i="1" dirty="0" smtClean="0">
                <a:solidFill>
                  <a:schemeClr val="bg1">
                    <a:lumMod val="10000"/>
                  </a:schemeClr>
                </a:solidFill>
                <a:latin typeface="Times New Roman" pitchFamily="18" charset="0"/>
                <a:cs typeface="Times New Roman" pitchFamily="18" charset="0"/>
              </a:rPr>
              <a:t> </a:t>
            </a:r>
            <a:r>
              <a:rPr lang="en-US" sz="2000" dirty="0" smtClean="0">
                <a:solidFill>
                  <a:schemeClr val="bg1">
                    <a:lumMod val="10000"/>
                  </a:schemeClr>
                </a:solidFill>
                <a:latin typeface="Times New Roman" pitchFamily="18" charset="0"/>
                <a:cs typeface="Times New Roman" pitchFamily="18" charset="0"/>
              </a:rPr>
              <a:t>Ideal Gas Law: </a:t>
            </a:r>
            <a:r>
              <a:rPr lang="en-US" sz="2000" b="1" dirty="0" smtClean="0">
                <a:solidFill>
                  <a:schemeClr val="bg1">
                    <a:lumMod val="10000"/>
                  </a:schemeClr>
                </a:solidFill>
                <a:latin typeface="Times New Roman" pitchFamily="18" charset="0"/>
                <a:cs typeface="Times New Roman" pitchFamily="18" charset="0"/>
              </a:rPr>
              <a:t>PV=</a:t>
            </a:r>
            <a:r>
              <a:rPr lang="en-US" sz="2000" b="1" dirty="0" err="1" smtClean="0">
                <a:solidFill>
                  <a:schemeClr val="bg1">
                    <a:lumMod val="10000"/>
                  </a:schemeClr>
                </a:solidFill>
                <a:latin typeface="Times New Roman" pitchFamily="18" charset="0"/>
                <a:cs typeface="Times New Roman" pitchFamily="18" charset="0"/>
              </a:rPr>
              <a:t>nRT</a:t>
            </a:r>
            <a:endParaRPr lang="en-US" sz="2000" b="1" dirty="0" smtClean="0">
              <a:solidFill>
                <a:schemeClr val="bg1">
                  <a:lumMod val="10000"/>
                </a:schemeClr>
              </a:solidFill>
              <a:latin typeface="Times New Roman" pitchFamily="18" charset="0"/>
              <a:cs typeface="Times New Roman" pitchFamily="18" charset="0"/>
            </a:endParaRPr>
          </a:p>
        </p:txBody>
      </p:sp>
      <p:pic>
        <p:nvPicPr>
          <p:cNvPr id="13" name="Picture 1" descr="twopiston Stirling engine.PNG"/>
          <p:cNvPicPr>
            <a:picLocks noChangeAspect="1" noChangeArrowheads="1"/>
          </p:cNvPicPr>
          <p:nvPr/>
        </p:nvPicPr>
        <p:blipFill>
          <a:blip r:embed="rId4" cstate="print"/>
          <a:srcRect/>
          <a:stretch>
            <a:fillRect/>
          </a:stretch>
        </p:blipFill>
        <p:spPr bwMode="auto">
          <a:xfrm>
            <a:off x="4267200" y="3272292"/>
            <a:ext cx="3124200" cy="3433308"/>
          </a:xfrm>
          <a:prstGeom prst="rect">
            <a:avLst/>
          </a:prstGeom>
          <a:noFill/>
          <a:ln w="9525">
            <a:noFill/>
            <a:miter lim="800000"/>
            <a:headEnd/>
            <a:tailEnd/>
          </a:ln>
        </p:spPr>
      </p:pic>
      <p:pic>
        <p:nvPicPr>
          <p:cNvPr id="7" name="Picture 6" descr="Stirling_Cycle.jpg"/>
          <p:cNvPicPr>
            <a:picLocks noChangeAspect="1"/>
          </p:cNvPicPr>
          <p:nvPr/>
        </p:nvPicPr>
        <p:blipFill>
          <a:blip r:embed="rId5" cstate="print"/>
          <a:stretch>
            <a:fillRect/>
          </a:stretch>
        </p:blipFill>
        <p:spPr>
          <a:xfrm>
            <a:off x="1143000" y="3962400"/>
            <a:ext cx="2514600" cy="2514600"/>
          </a:xfrm>
          <a:prstGeom prst="rect">
            <a:avLst/>
          </a:prstGeom>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299150"/>
            <a:ext cx="6172200" cy="1600438"/>
          </a:xfrm>
          <a:prstGeom prst="rect">
            <a:avLst/>
          </a:prstGeom>
          <a:noFill/>
        </p:spPr>
        <p:txBody>
          <a:bodyPr wrap="square" rtlCol="0">
            <a:spAutoFit/>
          </a:bodyPr>
          <a:lstStyle/>
          <a:p>
            <a:pPr>
              <a:buFont typeface="Arial" pitchFamily="34" charset="0"/>
              <a:buChar char="•"/>
            </a:pPr>
            <a:r>
              <a:rPr lang="en-US" sz="2800" dirty="0" smtClean="0">
                <a:solidFill>
                  <a:schemeClr val="bg1">
                    <a:lumMod val="10000"/>
                  </a:schemeClr>
                </a:solidFill>
                <a:latin typeface="Times New Roman" pitchFamily="18" charset="0"/>
                <a:cs typeface="Times New Roman" pitchFamily="18" charset="0"/>
              </a:rPr>
              <a:t>  </a:t>
            </a:r>
            <a:r>
              <a:rPr lang="en-US" sz="2800" b="1" dirty="0" smtClean="0">
                <a:solidFill>
                  <a:schemeClr val="bg1">
                    <a:lumMod val="10000"/>
                  </a:schemeClr>
                </a:solidFill>
                <a:latin typeface="Times New Roman" pitchFamily="18" charset="0"/>
                <a:cs typeface="Times New Roman" pitchFamily="18" charset="0"/>
              </a:rPr>
              <a:t>Characteristics</a:t>
            </a:r>
          </a:p>
          <a:p>
            <a:pPr lvl="1" algn="just">
              <a:spcAft>
                <a:spcPts val="600"/>
              </a:spcAft>
              <a:buFont typeface="Wingdings" pitchFamily="2" charset="2"/>
              <a:buChar char="§"/>
            </a:pPr>
            <a:r>
              <a:rPr lang="en-US" sz="2000" dirty="0" smtClean="0">
                <a:solidFill>
                  <a:schemeClr val="bg2">
                    <a:lumMod val="10000"/>
                  </a:schemeClr>
                </a:solidFill>
                <a:latin typeface="Times New Roman" pitchFamily="18" charset="0"/>
                <a:cs typeface="Times New Roman" pitchFamily="18" charset="0"/>
              </a:rPr>
              <a:t>  Made in New Zealand</a:t>
            </a:r>
          </a:p>
          <a:p>
            <a:pPr lvl="1" algn="just">
              <a:spcAft>
                <a:spcPts val="600"/>
              </a:spcAft>
              <a:buFont typeface="Wingdings" pitchFamily="2" charset="2"/>
              <a:buChar char="§"/>
            </a:pPr>
            <a:r>
              <a:rPr lang="en-US" sz="2000" dirty="0">
                <a:solidFill>
                  <a:schemeClr val="bg2">
                    <a:lumMod val="10000"/>
                  </a:schemeClr>
                </a:solidFill>
                <a:latin typeface="Times New Roman" pitchFamily="18" charset="0"/>
                <a:cs typeface="Times New Roman" pitchFamily="18" charset="0"/>
              </a:rPr>
              <a:t> </a:t>
            </a:r>
            <a:r>
              <a:rPr lang="en-US" sz="2000" dirty="0" smtClean="0">
                <a:solidFill>
                  <a:schemeClr val="bg2">
                    <a:lumMod val="10000"/>
                  </a:schemeClr>
                </a:solidFill>
                <a:latin typeface="Times New Roman" pitchFamily="18" charset="0"/>
                <a:cs typeface="Times New Roman" pitchFamily="18" charset="0"/>
              </a:rPr>
              <a:t> </a:t>
            </a:r>
            <a:r>
              <a:rPr lang="en-US" sz="2000" dirty="0">
                <a:solidFill>
                  <a:schemeClr val="bg2">
                    <a:lumMod val="10000"/>
                  </a:schemeClr>
                </a:solidFill>
                <a:latin typeface="Times New Roman" pitchFamily="18" charset="0"/>
                <a:cs typeface="Times New Roman" pitchFamily="18" charset="0"/>
              </a:rPr>
              <a:t>Beta-</a:t>
            </a:r>
            <a:r>
              <a:rPr lang="el-GR" sz="2000" dirty="0">
                <a:solidFill>
                  <a:schemeClr val="bg2">
                    <a:lumMod val="10000"/>
                  </a:schemeClr>
                </a:solidFill>
                <a:latin typeface="Times New Roman" pitchFamily="18" charset="0"/>
                <a:cs typeface="Times New Roman" pitchFamily="18" charset="0"/>
              </a:rPr>
              <a:t>β</a:t>
            </a:r>
            <a:r>
              <a:rPr lang="en-US" sz="2000" dirty="0">
                <a:solidFill>
                  <a:schemeClr val="bg2">
                    <a:lumMod val="10000"/>
                  </a:schemeClr>
                </a:solidFill>
                <a:latin typeface="Times New Roman" pitchFamily="18" charset="0"/>
                <a:cs typeface="Times New Roman" pitchFamily="18" charset="0"/>
              </a:rPr>
              <a:t> </a:t>
            </a:r>
            <a:r>
              <a:rPr lang="en-US" sz="2000" dirty="0" smtClean="0">
                <a:solidFill>
                  <a:schemeClr val="bg2">
                    <a:lumMod val="10000"/>
                  </a:schemeClr>
                </a:solidFill>
                <a:latin typeface="Times New Roman" pitchFamily="18" charset="0"/>
                <a:cs typeface="Times New Roman" pitchFamily="18" charset="0"/>
              </a:rPr>
              <a:t>Type</a:t>
            </a:r>
          </a:p>
          <a:p>
            <a:pPr lvl="1" algn="just">
              <a:spcAft>
                <a:spcPts val="600"/>
              </a:spcAft>
              <a:buFont typeface="Wingdings" pitchFamily="2" charset="2"/>
              <a:buChar char="§"/>
            </a:pPr>
            <a:r>
              <a:rPr lang="en-US" sz="2000" dirty="0" smtClean="0">
                <a:solidFill>
                  <a:schemeClr val="bg2">
                    <a:lumMod val="10000"/>
                  </a:schemeClr>
                </a:solidFill>
                <a:latin typeface="Times New Roman" pitchFamily="18" charset="0"/>
                <a:cs typeface="Times New Roman" pitchFamily="18" charset="0"/>
              </a:rPr>
              <a:t>  Driving a small DC generator</a:t>
            </a:r>
          </a:p>
        </p:txBody>
      </p:sp>
      <p:pic>
        <p:nvPicPr>
          <p:cNvPr id="5" name="Picture 37" descr="C:\Users\Homa\Dropbox\Senior\Homa\2011-07-27 21.52.45.jpg"/>
          <p:cNvPicPr>
            <a:picLocks noChangeAspect="1" noChangeArrowheads="1"/>
          </p:cNvPicPr>
          <p:nvPr/>
        </p:nvPicPr>
        <p:blipFill>
          <a:blip r:embed="rId2" cstate="print"/>
          <a:srcRect/>
          <a:stretch>
            <a:fillRect/>
          </a:stretch>
        </p:blipFill>
        <p:spPr bwMode="auto">
          <a:xfrm>
            <a:off x="4179930" y="1457221"/>
            <a:ext cx="4049670" cy="2886179"/>
          </a:xfrm>
          <a:prstGeom prst="rect">
            <a:avLst/>
          </a:prstGeom>
          <a:noFill/>
          <a:ln w="9525">
            <a:noFill/>
            <a:miter lim="800000"/>
            <a:headEnd/>
            <a:tailEnd/>
          </a:ln>
        </p:spPr>
      </p:pic>
      <p:sp>
        <p:nvSpPr>
          <p:cNvPr id="6" name="TextBox 5"/>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Stirling Engine</a:t>
            </a:r>
          </a:p>
        </p:txBody>
      </p:sp>
      <p:sp>
        <p:nvSpPr>
          <p:cNvPr id="9" name="TextBox 8"/>
          <p:cNvSpPr txBox="1"/>
          <p:nvPr/>
        </p:nvSpPr>
        <p:spPr>
          <a:xfrm>
            <a:off x="152400" y="3135392"/>
            <a:ext cx="6324600" cy="3570208"/>
          </a:xfrm>
          <a:prstGeom prst="rect">
            <a:avLst/>
          </a:prstGeom>
          <a:noFill/>
        </p:spPr>
        <p:txBody>
          <a:bodyPr wrap="square" rtlCol="0">
            <a:spAutoFit/>
          </a:bodyPr>
          <a:lstStyle/>
          <a:p>
            <a:pPr>
              <a:buFont typeface="Arial" pitchFamily="34" charset="0"/>
              <a:buChar char="•"/>
            </a:pPr>
            <a:r>
              <a:rPr lang="en-US" sz="2800" dirty="0" smtClean="0">
                <a:solidFill>
                  <a:schemeClr val="bg1">
                    <a:lumMod val="10000"/>
                  </a:schemeClr>
                </a:solidFill>
                <a:latin typeface="Times New Roman" pitchFamily="18" charset="0"/>
                <a:cs typeface="Times New Roman" pitchFamily="18" charset="0"/>
              </a:rPr>
              <a:t>  </a:t>
            </a:r>
            <a:r>
              <a:rPr lang="en-US" sz="2800" b="1" dirty="0" smtClean="0">
                <a:solidFill>
                  <a:schemeClr val="bg1">
                    <a:lumMod val="10000"/>
                  </a:schemeClr>
                </a:solidFill>
                <a:latin typeface="Times New Roman" pitchFamily="18" charset="0"/>
                <a:cs typeface="Times New Roman" pitchFamily="18" charset="0"/>
              </a:rPr>
              <a:t>Specifications</a:t>
            </a:r>
          </a:p>
          <a:p>
            <a:pPr lvl="1" algn="just">
              <a:spcAft>
                <a:spcPts val="600"/>
              </a:spcAft>
              <a:buFont typeface="Wingdings" pitchFamily="2" charset="2"/>
              <a:buChar char="§"/>
            </a:pPr>
            <a:r>
              <a:rPr lang="en-US" sz="2000" dirty="0" smtClean="0">
                <a:solidFill>
                  <a:schemeClr val="bg2">
                    <a:lumMod val="10000"/>
                  </a:schemeClr>
                </a:solidFill>
                <a:latin typeface="Times New Roman" pitchFamily="18" charset="0"/>
                <a:cs typeface="Times New Roman" pitchFamily="18" charset="0"/>
              </a:rPr>
              <a:t>  2 volts / 100 rpm</a:t>
            </a:r>
          </a:p>
          <a:p>
            <a:pPr lvl="1" algn="just">
              <a:spcAft>
                <a:spcPts val="600"/>
              </a:spcAft>
              <a:buFont typeface="Wingdings" pitchFamily="2" charset="2"/>
              <a:buChar char="§"/>
            </a:pPr>
            <a:r>
              <a:rPr lang="en-US" sz="2000" dirty="0" smtClean="0">
                <a:solidFill>
                  <a:schemeClr val="bg2">
                    <a:lumMod val="10000"/>
                  </a:schemeClr>
                </a:solidFill>
                <a:latin typeface="Times New Roman" pitchFamily="18" charset="0"/>
                <a:cs typeface="Times New Roman" pitchFamily="18" charset="0"/>
              </a:rPr>
              <a:t>  10-15 volts</a:t>
            </a:r>
          </a:p>
          <a:p>
            <a:pPr lvl="1" algn="just">
              <a:spcAft>
                <a:spcPts val="600"/>
              </a:spcAft>
              <a:buFont typeface="Wingdings" pitchFamily="2" charset="2"/>
              <a:buChar char="§"/>
            </a:pPr>
            <a:r>
              <a:rPr lang="en-US" sz="2000" dirty="0" smtClean="0">
                <a:solidFill>
                  <a:schemeClr val="bg2">
                    <a:lumMod val="10000"/>
                  </a:schemeClr>
                </a:solidFill>
                <a:latin typeface="Times New Roman" pitchFamily="18" charset="0"/>
                <a:cs typeface="Times New Roman" pitchFamily="18" charset="0"/>
              </a:rPr>
              <a:t>  Output Power:10 Watts</a:t>
            </a:r>
          </a:p>
          <a:p>
            <a:pPr lvl="1" algn="just">
              <a:spcAft>
                <a:spcPts val="600"/>
              </a:spcAft>
              <a:buFont typeface="Wingdings" pitchFamily="2" charset="2"/>
              <a:buChar char="§"/>
            </a:pPr>
            <a:r>
              <a:rPr lang="en-US" sz="2000" dirty="0" smtClean="0">
                <a:solidFill>
                  <a:schemeClr val="bg2">
                    <a:lumMod val="10000"/>
                  </a:schemeClr>
                </a:solidFill>
                <a:latin typeface="Times New Roman" pitchFamily="18" charset="0"/>
                <a:cs typeface="Times New Roman" pitchFamily="18" charset="0"/>
              </a:rPr>
              <a:t>  Thickness of  Hot Cap: 0.0039 - 0.0059 inches</a:t>
            </a:r>
          </a:p>
          <a:p>
            <a:pPr lvl="1" algn="just">
              <a:spcAft>
                <a:spcPts val="600"/>
              </a:spcAft>
              <a:buFont typeface="Wingdings" pitchFamily="2" charset="2"/>
              <a:buChar char="§"/>
            </a:pPr>
            <a:r>
              <a:rPr lang="en-US" sz="2000" dirty="0" smtClean="0">
                <a:solidFill>
                  <a:schemeClr val="bg2">
                    <a:lumMod val="10000"/>
                  </a:schemeClr>
                </a:solidFill>
                <a:latin typeface="Times New Roman" pitchFamily="18" charset="0"/>
                <a:cs typeface="Times New Roman" pitchFamily="18" charset="0"/>
              </a:rPr>
              <a:t>  Required Heat : 932-1112°F</a:t>
            </a:r>
          </a:p>
          <a:p>
            <a:pPr lvl="1" algn="just">
              <a:spcAft>
                <a:spcPts val="600"/>
              </a:spcAft>
              <a:buFont typeface="Wingdings" pitchFamily="2" charset="2"/>
              <a:buChar char="§"/>
            </a:pPr>
            <a:r>
              <a:rPr lang="en-US" sz="2000" dirty="0" smtClean="0">
                <a:solidFill>
                  <a:schemeClr val="bg2">
                    <a:lumMod val="10000"/>
                  </a:schemeClr>
                </a:solidFill>
                <a:latin typeface="Times New Roman" pitchFamily="18" charset="0"/>
                <a:cs typeface="Times New Roman" pitchFamily="18" charset="0"/>
              </a:rPr>
              <a:t>  Cost: $ 315.00</a:t>
            </a:r>
            <a:endParaRPr lang="en-US" sz="2800" b="1" dirty="0" smtClean="0">
              <a:solidFill>
                <a:schemeClr val="bg2">
                  <a:lumMod val="10000"/>
                </a:schemeClr>
              </a:solidFill>
              <a:latin typeface="Times New Roman" pitchFamily="18" charset="0"/>
              <a:cs typeface="Times New Roman" pitchFamily="18" charset="0"/>
            </a:endParaRPr>
          </a:p>
          <a:p>
            <a:endParaRPr lang="en-US" sz="2800" b="1" dirty="0" smtClean="0">
              <a:solidFill>
                <a:schemeClr val="bg1">
                  <a:lumMod val="10000"/>
                </a:schemeClr>
              </a:solidFill>
              <a:latin typeface="Times New Roman" pitchFamily="18" charset="0"/>
              <a:cs typeface="Times New Roman" pitchFamily="18" charset="0"/>
            </a:endParaRPr>
          </a:p>
          <a:p>
            <a:pPr lvl="1" algn="just">
              <a:spcAft>
                <a:spcPts val="600"/>
              </a:spcAft>
            </a:pPr>
            <a:endParaRPr lang="en-US" sz="2000" dirty="0" smtClean="0">
              <a:solidFill>
                <a:schemeClr val="bg2">
                  <a:lumMod val="10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821054907"/>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Solar Panel</a:t>
            </a:r>
          </a:p>
        </p:txBody>
      </p:sp>
      <p:sp>
        <p:nvSpPr>
          <p:cNvPr id="4" name="TextBox 3"/>
          <p:cNvSpPr txBox="1"/>
          <p:nvPr/>
        </p:nvSpPr>
        <p:spPr>
          <a:xfrm>
            <a:off x="914400" y="1215509"/>
            <a:ext cx="7315200" cy="472437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solidFill>
                  <a:schemeClr val="bg1">
                    <a:lumMod val="10000"/>
                  </a:schemeClr>
                </a:solidFill>
                <a:latin typeface="Times New Roman" pitchFamily="18" charset="0"/>
                <a:cs typeface="Times New Roman" pitchFamily="18" charset="0"/>
              </a:rPr>
              <a:t>Model: GSE 30 Watts</a:t>
            </a:r>
          </a:p>
          <a:p>
            <a:pPr>
              <a:buFont typeface="Arial" pitchFamily="34" charset="0"/>
              <a:buChar char="•"/>
            </a:pPr>
            <a:r>
              <a:rPr lang="en-US" sz="2800" b="1" dirty="0" smtClean="0">
                <a:solidFill>
                  <a:schemeClr val="bg1">
                    <a:lumMod val="10000"/>
                  </a:schemeClr>
                </a:solidFill>
                <a:latin typeface="Times New Roman" pitchFamily="18" charset="0"/>
                <a:cs typeface="Times New Roman" pitchFamily="18" charset="0"/>
              </a:rPr>
              <a:t> Advantages</a:t>
            </a:r>
          </a:p>
          <a:p>
            <a:pPr lvl="1" algn="just">
              <a:spcAft>
                <a:spcPts val="600"/>
              </a:spcAft>
              <a:buFont typeface="Wingdings" pitchFamily="2" charset="2"/>
              <a:buChar char="ü"/>
            </a:pPr>
            <a:r>
              <a:rPr lang="en-US" sz="2000" dirty="0" smtClean="0">
                <a:solidFill>
                  <a:schemeClr val="bg1">
                    <a:lumMod val="10000"/>
                  </a:schemeClr>
                </a:solidFill>
                <a:latin typeface="Times New Roman" pitchFamily="18" charset="0"/>
                <a:cs typeface="Times New Roman" pitchFamily="18" charset="0"/>
              </a:rPr>
              <a:t>  Thin film Copper Indium Gallium diSelenide (CIGS)</a:t>
            </a:r>
          </a:p>
          <a:p>
            <a:pPr lvl="1" algn="just">
              <a:spcAft>
                <a:spcPts val="600"/>
              </a:spcAft>
              <a:buFont typeface="Wingdings" pitchFamily="2" charset="2"/>
              <a:buChar char="ü"/>
            </a:pPr>
            <a:r>
              <a:rPr lang="en-US" sz="2000" dirty="0" smtClean="0">
                <a:solidFill>
                  <a:schemeClr val="bg1">
                    <a:lumMod val="10000"/>
                  </a:schemeClr>
                </a:solidFill>
                <a:latin typeface="Times New Roman" pitchFamily="18" charset="0"/>
                <a:cs typeface="Times New Roman" pitchFamily="18" charset="0"/>
              </a:rPr>
              <a:t>  Higher </a:t>
            </a:r>
            <a:r>
              <a:rPr lang="en-US" sz="2000" dirty="0" smtClean="0">
                <a:solidFill>
                  <a:schemeClr val="bg1">
                    <a:lumMod val="10000"/>
                  </a:schemeClr>
                </a:solidFill>
                <a:latin typeface="Times New Roman" pitchFamily="18" charset="0"/>
                <a:cs typeface="Times New Roman" pitchFamily="18" charset="0"/>
              </a:rPr>
              <a:t>Conversion Efficiency</a:t>
            </a:r>
          </a:p>
          <a:p>
            <a:pPr lvl="1" algn="just">
              <a:spcAft>
                <a:spcPts val="600"/>
              </a:spcAft>
              <a:buFont typeface="Wingdings" pitchFamily="2" charset="2"/>
              <a:buChar char="ü"/>
            </a:pPr>
            <a:r>
              <a:rPr lang="en-US" sz="2000" dirty="0" smtClean="0">
                <a:solidFill>
                  <a:schemeClr val="bg1">
                    <a:lumMod val="10000"/>
                  </a:schemeClr>
                </a:solidFill>
                <a:latin typeface="Times New Roman" pitchFamily="18" charset="0"/>
                <a:cs typeface="Times New Roman" pitchFamily="18" charset="0"/>
              </a:rPr>
              <a:t>  No light induced degradation</a:t>
            </a:r>
          </a:p>
          <a:p>
            <a:pPr lvl="1" algn="just">
              <a:spcAft>
                <a:spcPts val="600"/>
              </a:spcAft>
              <a:buFont typeface="Wingdings" pitchFamily="2" charset="2"/>
              <a:buChar char="ü"/>
            </a:pPr>
            <a:r>
              <a:rPr lang="en-US" sz="2000" dirty="0" smtClean="0">
                <a:solidFill>
                  <a:schemeClr val="bg1">
                    <a:lumMod val="10000"/>
                  </a:schemeClr>
                </a:solidFill>
                <a:latin typeface="Times New Roman" pitchFamily="18" charset="0"/>
                <a:cs typeface="Times New Roman" pitchFamily="18" charset="0"/>
              </a:rPr>
              <a:t>  Designed for charging 12 and 24 volt lead acid batteries</a:t>
            </a:r>
          </a:p>
          <a:p>
            <a:pPr lvl="1" algn="just">
              <a:spcAft>
                <a:spcPts val="600"/>
              </a:spcAft>
              <a:buFont typeface="Wingdings" pitchFamily="2" charset="2"/>
              <a:buChar char="ü"/>
            </a:pPr>
            <a:r>
              <a:rPr lang="en-US" sz="2000" dirty="0" smtClean="0">
                <a:solidFill>
                  <a:schemeClr val="bg1">
                    <a:lumMod val="10000"/>
                  </a:schemeClr>
                </a:solidFill>
                <a:latin typeface="Times New Roman" pitchFamily="18" charset="0"/>
                <a:cs typeface="Times New Roman" pitchFamily="18" charset="0"/>
              </a:rPr>
              <a:t>  25 years Warranty</a:t>
            </a:r>
          </a:p>
          <a:p>
            <a:pPr lvl="1" algn="just">
              <a:spcAft>
                <a:spcPts val="600"/>
              </a:spcAft>
              <a:buFont typeface="Wingdings" pitchFamily="2" charset="2"/>
              <a:buChar char="ü"/>
            </a:pPr>
            <a:r>
              <a:rPr lang="en-US" sz="2000" dirty="0" smtClean="0">
                <a:solidFill>
                  <a:schemeClr val="bg1">
                    <a:lumMod val="10000"/>
                  </a:schemeClr>
                </a:solidFill>
                <a:latin typeface="Times New Roman" pitchFamily="18" charset="0"/>
                <a:cs typeface="Times New Roman" pitchFamily="18" charset="0"/>
              </a:rPr>
              <a:t>  Lightweight </a:t>
            </a:r>
          </a:p>
          <a:p>
            <a:pPr lvl="1" algn="just">
              <a:spcAft>
                <a:spcPts val="600"/>
              </a:spcAft>
              <a:buFont typeface="Wingdings" pitchFamily="2" charset="2"/>
              <a:buChar char="ü"/>
            </a:pPr>
            <a:r>
              <a:rPr lang="en-US" sz="2000" dirty="0" smtClean="0">
                <a:solidFill>
                  <a:schemeClr val="bg1">
                    <a:lumMod val="10000"/>
                  </a:schemeClr>
                </a:solidFill>
                <a:latin typeface="Times New Roman" pitchFamily="18" charset="0"/>
                <a:cs typeface="Times New Roman" pitchFamily="18" charset="0"/>
              </a:rPr>
              <a:t>  Easy to install </a:t>
            </a:r>
          </a:p>
          <a:p>
            <a:pPr lvl="1" algn="just">
              <a:spcAft>
                <a:spcPts val="600"/>
              </a:spcAft>
              <a:buFont typeface="Wingdings" pitchFamily="2" charset="2"/>
              <a:buChar char="ü"/>
            </a:pPr>
            <a:r>
              <a:rPr lang="en-US" sz="2000" dirty="0" smtClean="0">
                <a:solidFill>
                  <a:schemeClr val="bg1">
                    <a:lumMod val="10000"/>
                  </a:schemeClr>
                </a:solidFill>
                <a:latin typeface="Times New Roman" pitchFamily="18" charset="0"/>
                <a:cs typeface="Times New Roman" pitchFamily="18" charset="0"/>
              </a:rPr>
              <a:t>  Includes a junction box with a by pass diode</a:t>
            </a:r>
          </a:p>
          <a:p>
            <a:pPr lvl="1" algn="just">
              <a:spcAft>
                <a:spcPts val="600"/>
              </a:spcAft>
              <a:buFont typeface="Wingdings" pitchFamily="2" charset="2"/>
              <a:buChar char="ü"/>
            </a:pPr>
            <a:r>
              <a:rPr lang="en-US" sz="2000" b="1" dirty="0" smtClean="0">
                <a:solidFill>
                  <a:schemeClr val="bg1">
                    <a:lumMod val="10000"/>
                  </a:schemeClr>
                </a:solidFill>
                <a:latin typeface="Times New Roman" pitchFamily="18" charset="0"/>
                <a:cs typeface="Times New Roman" pitchFamily="18" charset="0"/>
              </a:rPr>
              <a:t>  FREE!!! </a:t>
            </a:r>
          </a:p>
          <a:p>
            <a:pPr lvl="1" algn="just">
              <a:spcAft>
                <a:spcPts val="600"/>
              </a:spcAft>
            </a:pPr>
            <a:endParaRPr lang="en-US" sz="2000" dirty="0" smtClean="0">
              <a:solidFill>
                <a:srgbClr val="00206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Solar Panel</a:t>
            </a:r>
          </a:p>
        </p:txBody>
      </p:sp>
      <p:sp>
        <p:nvSpPr>
          <p:cNvPr id="3" name="TextBox 2"/>
          <p:cNvSpPr txBox="1"/>
          <p:nvPr/>
        </p:nvSpPr>
        <p:spPr>
          <a:xfrm>
            <a:off x="152400" y="1733758"/>
            <a:ext cx="6400800" cy="3524042"/>
          </a:xfrm>
          <a:prstGeom prst="rect">
            <a:avLst/>
          </a:prstGeom>
          <a:noFill/>
        </p:spPr>
        <p:txBody>
          <a:bodyPr wrap="square" rtlCol="0">
            <a:spAutoFit/>
          </a:bodyPr>
          <a:lstStyle/>
          <a:p>
            <a:pPr>
              <a:buFont typeface="Arial" pitchFamily="34" charset="0"/>
              <a:buChar char="•"/>
            </a:pPr>
            <a:r>
              <a:rPr lang="en-US" sz="2800" dirty="0" smtClean="0">
                <a:solidFill>
                  <a:schemeClr val="bg1">
                    <a:lumMod val="10000"/>
                  </a:schemeClr>
                </a:solidFill>
                <a:latin typeface="Times New Roman" pitchFamily="18" charset="0"/>
                <a:cs typeface="Times New Roman" pitchFamily="18" charset="0"/>
              </a:rPr>
              <a:t> </a:t>
            </a:r>
            <a:r>
              <a:rPr lang="en-US" sz="2800" b="1" dirty="0" smtClean="0">
                <a:solidFill>
                  <a:schemeClr val="bg1">
                    <a:lumMod val="10000"/>
                  </a:schemeClr>
                </a:solidFill>
                <a:latin typeface="Times New Roman" pitchFamily="18" charset="0"/>
                <a:cs typeface="Times New Roman" pitchFamily="18" charset="0"/>
              </a:rPr>
              <a:t>Specifications </a:t>
            </a:r>
          </a:p>
          <a:p>
            <a:pPr lvl="1" algn="just">
              <a:spcAft>
                <a:spcPts val="600"/>
              </a:spcAft>
              <a:buFont typeface="Wingdings" pitchFamily="2" charset="2"/>
              <a:buChar char="§"/>
            </a:pPr>
            <a:r>
              <a:rPr lang="en-US" sz="2000" dirty="0" smtClean="0">
                <a:solidFill>
                  <a:schemeClr val="bg2">
                    <a:lumMod val="10000"/>
                  </a:schemeClr>
                </a:solidFill>
                <a:latin typeface="Times New Roman" pitchFamily="18" charset="0"/>
                <a:cs typeface="Times New Roman" pitchFamily="18" charset="0"/>
              </a:rPr>
              <a:t>  Model: GSE 30Watts</a:t>
            </a:r>
          </a:p>
          <a:p>
            <a:pPr lvl="1" algn="just">
              <a:spcAft>
                <a:spcPts val="600"/>
              </a:spcAft>
              <a:buFont typeface="Wingdings" pitchFamily="2" charset="2"/>
              <a:buChar char="§"/>
            </a:pPr>
            <a:r>
              <a:rPr lang="en-US" sz="2000" dirty="0" smtClean="0">
                <a:solidFill>
                  <a:schemeClr val="bg2">
                    <a:lumMod val="10000"/>
                  </a:schemeClr>
                </a:solidFill>
                <a:latin typeface="Times New Roman" pitchFamily="18" charset="0"/>
                <a:cs typeface="Times New Roman" pitchFamily="18" charset="0"/>
              </a:rPr>
              <a:t>  Peak Power Voltage: 17.5V</a:t>
            </a:r>
          </a:p>
          <a:p>
            <a:pPr lvl="1" algn="just">
              <a:spcAft>
                <a:spcPts val="600"/>
              </a:spcAft>
              <a:buFont typeface="Wingdings" pitchFamily="2" charset="2"/>
              <a:buChar char="§"/>
            </a:pPr>
            <a:r>
              <a:rPr lang="en-US" sz="2000" dirty="0" smtClean="0">
                <a:solidFill>
                  <a:schemeClr val="bg2">
                    <a:lumMod val="10000"/>
                  </a:schemeClr>
                </a:solidFill>
                <a:latin typeface="Times New Roman" pitchFamily="18" charset="0"/>
                <a:cs typeface="Times New Roman" pitchFamily="18" charset="0"/>
              </a:rPr>
              <a:t>  Peak Power Current: 1.7A</a:t>
            </a:r>
          </a:p>
          <a:p>
            <a:pPr lvl="1" algn="just">
              <a:spcAft>
                <a:spcPts val="600"/>
              </a:spcAft>
              <a:buFont typeface="Wingdings" pitchFamily="2" charset="2"/>
              <a:buChar char="§"/>
            </a:pPr>
            <a:r>
              <a:rPr lang="en-US" sz="2000" dirty="0" smtClean="0">
                <a:solidFill>
                  <a:schemeClr val="bg2">
                    <a:lumMod val="10000"/>
                  </a:schemeClr>
                </a:solidFill>
                <a:latin typeface="Times New Roman" pitchFamily="18" charset="0"/>
                <a:cs typeface="Times New Roman" pitchFamily="18" charset="0"/>
              </a:rPr>
              <a:t>  VOC : 25V</a:t>
            </a:r>
          </a:p>
          <a:p>
            <a:pPr lvl="1" algn="just">
              <a:spcAft>
                <a:spcPts val="600"/>
              </a:spcAft>
              <a:buFont typeface="Wingdings" pitchFamily="2" charset="2"/>
              <a:buChar char="§"/>
            </a:pPr>
            <a:r>
              <a:rPr lang="en-US" sz="2000" dirty="0" smtClean="0">
                <a:solidFill>
                  <a:schemeClr val="bg2">
                    <a:lumMod val="10000"/>
                  </a:schemeClr>
                </a:solidFill>
                <a:latin typeface="Times New Roman" pitchFamily="18" charset="0"/>
                <a:cs typeface="Times New Roman" pitchFamily="18" charset="0"/>
              </a:rPr>
              <a:t>  ISC : 2.2A</a:t>
            </a:r>
          </a:p>
          <a:p>
            <a:pPr lvl="1" algn="just">
              <a:spcAft>
                <a:spcPts val="600"/>
              </a:spcAft>
              <a:buFont typeface="Wingdings" pitchFamily="2" charset="2"/>
              <a:buChar char="§"/>
            </a:pPr>
            <a:r>
              <a:rPr lang="en-US" sz="2000" dirty="0" smtClean="0">
                <a:solidFill>
                  <a:schemeClr val="bg2">
                    <a:lumMod val="10000"/>
                  </a:schemeClr>
                </a:solidFill>
                <a:latin typeface="Times New Roman" pitchFamily="18" charset="0"/>
                <a:cs typeface="Times New Roman" pitchFamily="18" charset="0"/>
              </a:rPr>
              <a:t>  Length x Width : 24.4 x 25(inches)</a:t>
            </a:r>
          </a:p>
          <a:p>
            <a:pPr lvl="1" algn="just">
              <a:spcAft>
                <a:spcPts val="600"/>
              </a:spcAft>
              <a:buFont typeface="Wingdings" pitchFamily="2" charset="2"/>
              <a:buChar char="§"/>
            </a:pPr>
            <a:r>
              <a:rPr lang="en-US" sz="2000" dirty="0" smtClean="0">
                <a:solidFill>
                  <a:schemeClr val="bg2">
                    <a:lumMod val="10000"/>
                  </a:schemeClr>
                </a:solidFill>
                <a:latin typeface="Times New Roman" pitchFamily="18" charset="0"/>
                <a:cs typeface="Times New Roman" pitchFamily="18" charset="0"/>
              </a:rPr>
              <a:t>  Weight : 11 lbs</a:t>
            </a:r>
          </a:p>
          <a:p>
            <a:pPr lvl="1" algn="just">
              <a:spcAft>
                <a:spcPts val="600"/>
              </a:spcAft>
              <a:buFont typeface="Wingdings" pitchFamily="2" charset="2"/>
              <a:buChar char="§"/>
            </a:pPr>
            <a:r>
              <a:rPr lang="en-US" sz="2000" dirty="0" smtClean="0">
                <a:solidFill>
                  <a:schemeClr val="bg2">
                    <a:lumMod val="10000"/>
                  </a:schemeClr>
                </a:solidFill>
                <a:latin typeface="Times New Roman" pitchFamily="18" charset="0"/>
                <a:cs typeface="Times New Roman" pitchFamily="18" charset="0"/>
              </a:rPr>
              <a:t>  Cost (if we would of purchase one): $289 </a:t>
            </a:r>
          </a:p>
        </p:txBody>
      </p:sp>
      <p:pic>
        <p:nvPicPr>
          <p:cNvPr id="60418" name="Picture 13"/>
          <p:cNvPicPr>
            <a:picLocks noChangeAspect="1" noChangeArrowheads="1"/>
          </p:cNvPicPr>
          <p:nvPr/>
        </p:nvPicPr>
        <p:blipFill>
          <a:blip r:embed="rId2" cstate="print"/>
          <a:srcRect/>
          <a:stretch>
            <a:fillRect/>
          </a:stretch>
        </p:blipFill>
        <p:spPr bwMode="auto">
          <a:xfrm>
            <a:off x="4876800" y="1295400"/>
            <a:ext cx="3913188" cy="2971800"/>
          </a:xfrm>
          <a:prstGeom prst="rect">
            <a:avLst/>
          </a:prstGeom>
          <a:noFill/>
          <a:ln w="9525">
            <a:noFill/>
            <a:miter lim="800000"/>
            <a:headEnd/>
            <a:tailEnd/>
          </a:ln>
        </p:spPr>
      </p:pic>
      <p:pic>
        <p:nvPicPr>
          <p:cNvPr id="60421" name="Picture 5"/>
          <p:cNvPicPr>
            <a:picLocks noChangeAspect="1" noChangeArrowheads="1"/>
          </p:cNvPicPr>
          <p:nvPr/>
        </p:nvPicPr>
        <p:blipFill>
          <a:blip r:embed="rId3" cstate="print"/>
          <a:srcRect/>
          <a:stretch>
            <a:fillRect/>
          </a:stretch>
        </p:blipFill>
        <p:spPr bwMode="auto">
          <a:xfrm>
            <a:off x="5410200" y="4419600"/>
            <a:ext cx="2961084" cy="20574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Reflective Dish</a:t>
            </a:r>
          </a:p>
        </p:txBody>
      </p:sp>
      <p:sp>
        <p:nvSpPr>
          <p:cNvPr id="4" name="Rectangle 3"/>
          <p:cNvSpPr txBox="1">
            <a:spLocks/>
          </p:cNvSpPr>
          <p:nvPr/>
        </p:nvSpPr>
        <p:spPr>
          <a:xfrm>
            <a:off x="457200" y="1828800"/>
            <a:ext cx="7696200" cy="3886200"/>
          </a:xfrm>
          <a:prstGeom prst="rect">
            <a:avLst/>
          </a:prstGeom>
        </p:spPr>
        <p:txBody>
          <a:bodyPr/>
          <a:lstStyle/>
          <a:p>
            <a:pPr marL="420624" marR="0" lvl="0" indent="-384048" algn="just" defTabSz="914400" rtl="0" eaLnBrk="1" fontAlgn="auto" latinLnBrk="0" hangingPunct="1">
              <a:lnSpc>
                <a:spcPct val="90000"/>
              </a:lnSpc>
              <a:spcBef>
                <a:spcPct val="20000"/>
              </a:spcBef>
              <a:spcAft>
                <a:spcPts val="0"/>
              </a:spcAft>
              <a:buSzPct val="80000"/>
              <a:buFont typeface="Wingdings" pitchFamily="2" charset="2"/>
              <a:buChar char="v"/>
              <a:tabLst/>
              <a:defRPr/>
            </a:pPr>
            <a:r>
              <a:rPr kumimoji="0" lang="en-US" sz="2800" b="0" i="0" u="none" strike="noStrike" kern="1200" cap="none" spc="0" normalizeH="0" baseline="0" noProof="0" dirty="0" smtClean="0">
                <a:ln>
                  <a:noFill/>
                </a:ln>
                <a:solidFill>
                  <a:schemeClr val="bg2">
                    <a:lumMod val="10000"/>
                  </a:schemeClr>
                </a:solidFill>
                <a:effectLst/>
                <a:uLnTx/>
                <a:uFillTx/>
                <a:latin typeface="Times New Roman" pitchFamily="18" charset="0"/>
                <a:cs typeface="Times New Roman" pitchFamily="18" charset="0"/>
              </a:rPr>
              <a:t>Provides the heat source for the </a:t>
            </a:r>
            <a:r>
              <a:rPr lang="en-US" sz="2800" dirty="0" smtClean="0">
                <a:solidFill>
                  <a:schemeClr val="bg2">
                    <a:lumMod val="10000"/>
                  </a:schemeClr>
                </a:solidFill>
                <a:latin typeface="Times New Roman" pitchFamily="18" charset="0"/>
                <a:cs typeface="Times New Roman" pitchFamily="18" charset="0"/>
              </a:rPr>
              <a:t>S</a:t>
            </a:r>
            <a:r>
              <a:rPr kumimoji="0" lang="en-US" sz="2800" b="0" i="0" u="none" strike="noStrike" kern="1200" cap="none" spc="0" normalizeH="0" baseline="0" noProof="0" dirty="0" err="1" smtClean="0">
                <a:ln>
                  <a:noFill/>
                </a:ln>
                <a:solidFill>
                  <a:schemeClr val="bg2">
                    <a:lumMod val="10000"/>
                  </a:schemeClr>
                </a:solidFill>
                <a:effectLst/>
                <a:uLnTx/>
                <a:uFillTx/>
                <a:latin typeface="Times New Roman" pitchFamily="18" charset="0"/>
                <a:cs typeface="Times New Roman" pitchFamily="18" charset="0"/>
              </a:rPr>
              <a:t>tirling</a:t>
            </a:r>
            <a:r>
              <a:rPr kumimoji="0" lang="en-US" sz="2800" b="0" i="0" u="none" strike="noStrike" kern="1200" cap="none" spc="0" normalizeH="0" baseline="0" noProof="0" dirty="0" smtClean="0">
                <a:ln>
                  <a:noFill/>
                </a:ln>
                <a:solidFill>
                  <a:schemeClr val="bg2">
                    <a:lumMod val="10000"/>
                  </a:schemeClr>
                </a:solidFill>
                <a:effectLst/>
                <a:uLnTx/>
                <a:uFillTx/>
                <a:latin typeface="Times New Roman" pitchFamily="18" charset="0"/>
                <a:cs typeface="Times New Roman" pitchFamily="18" charset="0"/>
              </a:rPr>
              <a:t> cycle motor</a:t>
            </a:r>
          </a:p>
          <a:p>
            <a:pPr marL="420624" marR="0" lvl="0" indent="-384048" algn="just" defTabSz="914400" rtl="0" eaLnBrk="1" fontAlgn="auto" latinLnBrk="0" hangingPunct="1">
              <a:lnSpc>
                <a:spcPct val="90000"/>
              </a:lnSpc>
              <a:spcBef>
                <a:spcPct val="20000"/>
              </a:spcBef>
              <a:spcAft>
                <a:spcPts val="0"/>
              </a:spcAft>
              <a:buClr>
                <a:schemeClr val="accent1"/>
              </a:buClr>
              <a:buSzPct val="80000"/>
              <a:tabLst/>
              <a:defRPr/>
            </a:pPr>
            <a:endParaRPr kumimoji="0" lang="en-US" sz="2800" b="0" i="0" u="none" strike="noStrike" kern="1200" cap="none" spc="0" normalizeH="0" baseline="0" noProof="0" dirty="0" smtClean="0">
              <a:ln>
                <a:noFill/>
              </a:ln>
              <a:solidFill>
                <a:schemeClr val="bg2">
                  <a:lumMod val="10000"/>
                </a:schemeClr>
              </a:solidFill>
              <a:effectLst/>
              <a:uLnTx/>
              <a:uFillTx/>
              <a:latin typeface="Times New Roman" pitchFamily="18" charset="0"/>
              <a:cs typeface="Times New Roman" pitchFamily="18" charset="0"/>
            </a:endParaRPr>
          </a:p>
          <a:p>
            <a:pPr marL="420624" marR="0" lvl="0" indent="-384048" algn="just" defTabSz="914400" rtl="0" eaLnBrk="1" fontAlgn="auto" latinLnBrk="0" hangingPunct="1">
              <a:lnSpc>
                <a:spcPct val="90000"/>
              </a:lnSpc>
              <a:spcBef>
                <a:spcPct val="20000"/>
              </a:spcBef>
              <a:spcAft>
                <a:spcPts val="0"/>
              </a:spcAft>
              <a:buSzPct val="80000"/>
              <a:buFont typeface="Wingdings" pitchFamily="2" charset="2"/>
              <a:buChar char="v"/>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Reflects light into a single focal point amplifying the heat</a:t>
            </a:r>
          </a:p>
          <a:p>
            <a:pPr marL="420624" marR="0" lvl="0" indent="-384048" algn="just" defTabSz="914400" rtl="0" eaLnBrk="1" fontAlgn="auto" latinLnBrk="0" hangingPunct="1">
              <a:lnSpc>
                <a:spcPct val="90000"/>
              </a:lnSpc>
              <a:spcBef>
                <a:spcPct val="20000"/>
              </a:spcBef>
              <a:spcAft>
                <a:spcPts val="0"/>
              </a:spcAft>
              <a:buClr>
                <a:schemeClr val="accent1"/>
              </a:buClr>
              <a:buSzPct val="80000"/>
              <a:tabLst/>
              <a:defRPr/>
            </a:pPr>
            <a:endPar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420624" marR="0" lvl="0" indent="-384048" algn="just" defTabSz="914400" rtl="0" eaLnBrk="1" fontAlgn="auto" latinLnBrk="0" hangingPunct="1">
              <a:lnSpc>
                <a:spcPct val="90000"/>
              </a:lnSpc>
              <a:spcBef>
                <a:spcPct val="20000"/>
              </a:spcBef>
              <a:spcAft>
                <a:spcPts val="0"/>
              </a:spcAft>
              <a:buSzPct val="80000"/>
              <a:buFont typeface="Wingdings" pitchFamily="2" charset="2"/>
              <a:buChar char="v"/>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Utilizes mirrors or Mylar to reflect heat energy from the sun</a:t>
            </a:r>
          </a:p>
          <a:p>
            <a:pPr marL="420624" marR="0" lvl="0" indent="-384048" algn="l" defTabSz="914400" rtl="0" eaLnBrk="1" fontAlgn="auto" latinLnBrk="0" hangingPunct="1">
              <a:lnSpc>
                <a:spcPct val="90000"/>
              </a:lnSpc>
              <a:spcBef>
                <a:spcPct val="20000"/>
              </a:spcBef>
              <a:spcAft>
                <a:spcPts val="0"/>
              </a:spcAft>
              <a:buClr>
                <a:schemeClr val="accent1"/>
              </a:buClr>
              <a:buSzPct val="80000"/>
              <a:buFont typeface="Wingdings 2" pitchFamily="18" charset="2"/>
              <a:buNone/>
              <a:tabLst/>
              <a:defRPr/>
            </a:pPr>
            <a:r>
              <a:rPr kumimoji="0" lang="en-US" sz="3000" b="0" i="0" u="none" strike="noStrike" kern="1200" cap="none" spc="0" normalizeH="0" baseline="0" noProof="0" dirty="0" smtClean="0">
                <a:ln>
                  <a:noFill/>
                </a:ln>
                <a:solidFill>
                  <a:srgbClr val="000000"/>
                </a:solidFill>
                <a:effectLst/>
                <a:uLnTx/>
                <a:uFillTx/>
                <a:latin typeface="+mn-lt"/>
                <a:ea typeface="+mn-ea"/>
                <a:cs typeface="+mn-cs"/>
              </a:rPr>
              <a:t> </a:t>
            </a:r>
          </a:p>
          <a:p>
            <a:pPr marL="420624" marR="0" lvl="0" indent="-384048" algn="l" defTabSz="914400" rtl="0" eaLnBrk="1" fontAlgn="auto" latinLnBrk="0" hangingPunct="1">
              <a:lnSpc>
                <a:spcPct val="90000"/>
              </a:lnSpc>
              <a:spcBef>
                <a:spcPct val="20000"/>
              </a:spcBef>
              <a:spcAft>
                <a:spcPts val="0"/>
              </a:spcAft>
              <a:buClr>
                <a:schemeClr val="accent1"/>
              </a:buClr>
              <a:buSzPct val="80000"/>
              <a:tabLst/>
              <a:defRPr/>
            </a:pPr>
            <a:endParaRPr kumimoji="0" lang="en-US" sz="3000" b="0" i="0" u="none" strike="noStrike" kern="1200" cap="none" spc="0" normalizeH="0" baseline="0" noProof="0" dirty="0" smtClean="0">
              <a:ln>
                <a:noFill/>
              </a:ln>
              <a:solidFill>
                <a:srgbClr val="000000"/>
              </a:solidFill>
              <a:effectLst/>
              <a:uLnTx/>
              <a:uFillTx/>
              <a:latin typeface="+mn-lt"/>
              <a:ea typeface="+mn-ea"/>
              <a:cs typeface="+mn-cs"/>
            </a:endParaRPr>
          </a:p>
          <a:p>
            <a:pPr marL="420624" marR="0" lvl="0" indent="-384048" algn="l" defTabSz="914400" rtl="0" eaLnBrk="1" fontAlgn="auto" latinLnBrk="0" hangingPunct="1">
              <a:lnSpc>
                <a:spcPct val="9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Reflective Dish Construction</a:t>
            </a:r>
          </a:p>
        </p:txBody>
      </p:sp>
      <p:sp>
        <p:nvSpPr>
          <p:cNvPr id="3" name="Rectangle 3"/>
          <p:cNvSpPr txBox="1">
            <a:spLocks/>
          </p:cNvSpPr>
          <p:nvPr/>
        </p:nvSpPr>
        <p:spPr>
          <a:xfrm>
            <a:off x="457200" y="1874837"/>
            <a:ext cx="7467600" cy="4525963"/>
          </a:xfrm>
          <a:prstGeom prst="rect">
            <a:avLst/>
          </a:prstGeom>
        </p:spPr>
        <p:txBody>
          <a:bodyPr/>
          <a:lstStyle/>
          <a:p>
            <a:pPr marL="420624" marR="0" lvl="0" indent="-384048" algn="l" defTabSz="914400" rtl="0" eaLnBrk="1" fontAlgn="auto" latinLnBrk="0" hangingPunct="1">
              <a:lnSpc>
                <a:spcPct val="90000"/>
              </a:lnSpc>
              <a:spcBef>
                <a:spcPct val="20000"/>
              </a:spcBef>
              <a:spcAft>
                <a:spcPts val="0"/>
              </a:spcAft>
              <a:buSzPct val="80000"/>
              <a:buFont typeface="Wingdings" pitchFamily="2" charset="2"/>
              <a:buChar char="v"/>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The reflective material must imitate the dish’s parabolic form</a:t>
            </a:r>
          </a:p>
          <a:p>
            <a:pPr marL="420624" marR="0" lvl="0" indent="-384048" algn="l" defTabSz="914400" rtl="0" eaLnBrk="1" fontAlgn="auto" latinLnBrk="0" hangingPunct="1">
              <a:lnSpc>
                <a:spcPct val="90000"/>
              </a:lnSpc>
              <a:spcBef>
                <a:spcPct val="20000"/>
              </a:spcBef>
              <a:spcAft>
                <a:spcPts val="0"/>
              </a:spcAft>
              <a:buClr>
                <a:schemeClr val="accent1"/>
              </a:buClr>
              <a:buSzPct val="80000"/>
              <a:tabLst/>
              <a:defRPr/>
            </a:pPr>
            <a:endPar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420624" marR="0" lvl="0" indent="-384048" algn="l" defTabSz="914400" rtl="0" eaLnBrk="1" fontAlgn="auto" latinLnBrk="0" hangingPunct="1">
              <a:lnSpc>
                <a:spcPct val="90000"/>
              </a:lnSpc>
              <a:spcBef>
                <a:spcPct val="20000"/>
              </a:spcBef>
              <a:spcAft>
                <a:spcPts val="0"/>
              </a:spcAft>
              <a:buSzPct val="80000"/>
              <a:buFont typeface="Wingdings" pitchFamily="2" charset="2"/>
              <a:buChar char="v"/>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Glass or plastic silver backed mirrors seem to generate the most intense focal point</a:t>
            </a:r>
          </a:p>
          <a:p>
            <a:pPr marL="420624" marR="0" lvl="0" indent="-384048" algn="l" defTabSz="914400" rtl="0" eaLnBrk="1" fontAlgn="auto" latinLnBrk="0" hangingPunct="1">
              <a:lnSpc>
                <a:spcPct val="90000"/>
              </a:lnSpc>
              <a:spcBef>
                <a:spcPct val="20000"/>
              </a:spcBef>
              <a:spcAft>
                <a:spcPts val="0"/>
              </a:spcAft>
              <a:buSzPct val="80000"/>
              <a:buFont typeface="Wingdings" pitchFamily="2" charset="2"/>
              <a:buChar char="v"/>
              <a:tabLst/>
              <a:defRPr/>
            </a:pPr>
            <a:endPar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420624" marR="0" lvl="0" indent="-384048" algn="l" defTabSz="914400" rtl="0" eaLnBrk="1" fontAlgn="auto" latinLnBrk="0" hangingPunct="1">
              <a:lnSpc>
                <a:spcPct val="90000"/>
              </a:lnSpc>
              <a:spcBef>
                <a:spcPct val="20000"/>
              </a:spcBef>
              <a:spcAft>
                <a:spcPts val="0"/>
              </a:spcAft>
              <a:buSzPct val="80000"/>
              <a:buFont typeface="Wingdings" pitchFamily="2" charset="2"/>
              <a:buChar char="v"/>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The wider the focal point, the less heat can be generated by the dish</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9144000" cy="1446550"/>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Surface Area of a Parabolic Dish</a:t>
            </a:r>
          </a:p>
        </p:txBody>
      </p:sp>
      <p:sp>
        <p:nvSpPr>
          <p:cNvPr id="4" name="Rectangle 3"/>
          <p:cNvSpPr txBox="1">
            <a:spLocks/>
          </p:cNvSpPr>
          <p:nvPr/>
        </p:nvSpPr>
        <p:spPr>
          <a:xfrm>
            <a:off x="457200" y="1581150"/>
            <a:ext cx="4114800" cy="4667250"/>
          </a:xfrm>
          <a:prstGeom prst="rect">
            <a:avLst/>
          </a:prstGeom>
        </p:spPr>
        <p:txBody>
          <a:bodyPr/>
          <a:lstStyle/>
          <a:p>
            <a:pPr marL="420624" marR="0" lvl="0" indent="-384048" algn="just" defTabSz="914400" rtl="0" eaLnBrk="1" fontAlgn="auto" latinLnBrk="0" hangingPunct="1">
              <a:lnSpc>
                <a:spcPct val="100000"/>
              </a:lnSpc>
              <a:buSzPct val="120000"/>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The surface area must be known for mirroring purposes and to see if sufficient heat can be generated</a:t>
            </a:r>
          </a:p>
          <a:p>
            <a:pPr marL="420624" marR="0" lvl="0" indent="-384048" defTabSz="914400" rtl="0" eaLnBrk="1" fontAlgn="auto" latinLnBrk="0" hangingPunct="1">
              <a:lnSpc>
                <a:spcPct val="100000"/>
              </a:lnSpc>
              <a:buSzPct val="120000"/>
              <a:buFont typeface="Arial" pitchFamily="34" charset="0"/>
              <a:buChar char="•"/>
              <a:tabLst/>
              <a:defRPr/>
            </a:pPr>
            <a:endPar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420624" marR="0" lvl="0" indent="-384048" defTabSz="914400" rtl="0" eaLnBrk="1" fontAlgn="auto" latinLnBrk="0" hangingPunct="1">
              <a:lnSpc>
                <a:spcPct val="100000"/>
              </a:lnSpc>
              <a:buSzPct val="120000"/>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The general equation of a parabola is    </a:t>
            </a:r>
            <a:r>
              <a:rPr kumimoji="0" lang="en-US" sz="2800" b="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when a is</a:t>
            </a:r>
            <a:r>
              <a:rPr kumimoji="0" lang="en-US" sz="2800" b="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sz="2800" b="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a:t>
            </a:r>
            <a:r>
              <a:rPr lang="en-US" sz="2800" dirty="0" smtClean="0">
                <a:solidFill>
                  <a:srgbClr val="000000"/>
                </a:solidFill>
                <a:latin typeface="Times New Roman" pitchFamily="18" charset="0"/>
                <a:cs typeface="Times New Roman" pitchFamily="18" charset="0"/>
              </a:rPr>
              <a:t> </a:t>
            </a: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and f is the focal point</a:t>
            </a:r>
          </a:p>
        </p:txBody>
      </p:sp>
      <p:graphicFrame>
        <p:nvGraphicFramePr>
          <p:cNvPr id="61442" name="Object 2"/>
          <p:cNvGraphicFramePr>
            <a:graphicFrameLocks noChangeAspect="1"/>
          </p:cNvGraphicFramePr>
          <p:nvPr/>
        </p:nvGraphicFramePr>
        <p:xfrm>
          <a:off x="2362200" y="4952999"/>
          <a:ext cx="872350" cy="738641"/>
        </p:xfrm>
        <a:graphic>
          <a:graphicData uri="http://schemas.openxmlformats.org/presentationml/2006/ole">
            <p:oleObj spid="_x0000_s61450" r:id="rId3" imgW="495085" imgH="418918" progId="">
              <p:embed/>
            </p:oleObj>
          </a:graphicData>
        </a:graphic>
      </p:graphicFrame>
      <p:pic>
        <p:nvPicPr>
          <p:cNvPr id="6" name="Picture 12"/>
          <p:cNvPicPr>
            <a:picLocks noChangeAspect="1" noChangeArrowheads="1"/>
          </p:cNvPicPr>
          <p:nvPr/>
        </p:nvPicPr>
        <p:blipFill>
          <a:blip r:embed="rId4" cstate="print"/>
          <a:srcRect/>
          <a:stretch>
            <a:fillRect/>
          </a:stretch>
        </p:blipFill>
        <p:spPr bwMode="auto">
          <a:xfrm>
            <a:off x="4800599" y="2590800"/>
            <a:ext cx="3939273" cy="2275682"/>
          </a:xfrm>
          <a:prstGeom prst="rect">
            <a:avLst/>
          </a:prstGeom>
          <a:noFill/>
        </p:spPr>
      </p:pic>
      <p:graphicFrame>
        <p:nvGraphicFramePr>
          <p:cNvPr id="61443" name="Object 3"/>
          <p:cNvGraphicFramePr>
            <a:graphicFrameLocks noChangeAspect="1"/>
          </p:cNvGraphicFramePr>
          <p:nvPr/>
        </p:nvGraphicFramePr>
        <p:xfrm>
          <a:off x="2895600" y="4495800"/>
          <a:ext cx="1143000" cy="595313"/>
        </p:xfrm>
        <a:graphic>
          <a:graphicData uri="http://schemas.openxmlformats.org/presentationml/2006/ole">
            <p:oleObj spid="_x0000_s61451" r:id="rId5" imgW="494870" imgH="253780" progId="">
              <p:embed/>
            </p:oleObj>
          </a:graphicData>
        </a:graphic>
      </p:graphicFrame>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p:cNvSpPr>
          <p:nvPr/>
        </p:nvSpPr>
        <p:spPr>
          <a:xfrm>
            <a:off x="457200" y="1600200"/>
            <a:ext cx="7772400" cy="4525963"/>
          </a:xfrm>
          <a:prstGeom prst="rect">
            <a:avLst/>
          </a:prstGeom>
        </p:spPr>
        <p:txBody>
          <a:bodyPr/>
          <a:lstStyle/>
          <a:p>
            <a:pPr marL="420624" marR="0" lvl="0" indent="-384048" algn="just" defTabSz="914400" rtl="0" eaLnBrk="1" fontAlgn="auto" latinLnBrk="0" hangingPunct="1">
              <a:lnSpc>
                <a:spcPct val="100000"/>
              </a:lnSpc>
              <a:spcBef>
                <a:spcPts val="600"/>
              </a:spcBef>
              <a:spcAft>
                <a:spcPts val="600"/>
              </a:spcAft>
              <a:buSzPct val="120000"/>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The focal point can be found with the equation</a:t>
            </a:r>
          </a:p>
          <a:p>
            <a:pPr marL="420624" marR="0" lvl="0" indent="-384048" algn="just" defTabSz="914400" rtl="0" eaLnBrk="1" fontAlgn="auto" latinLnBrk="0" hangingPunct="1">
              <a:lnSpc>
                <a:spcPct val="100000"/>
              </a:lnSpc>
              <a:spcBef>
                <a:spcPts val="600"/>
              </a:spcBef>
              <a:spcAft>
                <a:spcPts val="600"/>
              </a:spcAft>
              <a:buSzPct val="120000"/>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 12 inches where D is the diameter and d is the depth of the dish</a:t>
            </a:r>
          </a:p>
          <a:p>
            <a:pPr marL="420624" marR="0" lvl="0" indent="-384048" algn="just" defTabSz="914400" rtl="0" eaLnBrk="1" fontAlgn="auto" latinLnBrk="0" hangingPunct="1">
              <a:lnSpc>
                <a:spcPct val="100000"/>
              </a:lnSpc>
              <a:spcBef>
                <a:spcPct val="20000"/>
              </a:spcBef>
              <a:spcAft>
                <a:spcPts val="0"/>
              </a:spcAft>
              <a:buClr>
                <a:schemeClr val="accent1"/>
              </a:buClr>
              <a:buSzPct val="80000"/>
              <a:buFont typeface="Wingdings 2" pitchFamily="18" charset="2"/>
              <a:buNone/>
              <a:tabLst/>
              <a:defRPr/>
            </a:pPr>
            <a:endPar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420624" marR="0" lvl="0" indent="-384048" algn="just" defTabSz="914400" rtl="0" eaLnBrk="1" fontAlgn="auto" latinLnBrk="0" hangingPunct="1">
              <a:lnSpc>
                <a:spcPct val="100000"/>
              </a:lnSpc>
              <a:spcBef>
                <a:spcPts val="600"/>
              </a:spcBef>
              <a:spcAft>
                <a:spcPts val="600"/>
              </a:spcAft>
              <a:buSzPct val="120000"/>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The surface area of any parabolic dish can now be found with the equation </a:t>
            </a:r>
          </a:p>
          <a:p>
            <a:pPr marL="420624" marR="0" lvl="0" indent="-384048" algn="just" defTabSz="914400" rtl="0" eaLnBrk="1" fontAlgn="auto" latinLnBrk="0" hangingPunct="1">
              <a:lnSpc>
                <a:spcPct val="100000"/>
              </a:lnSpc>
              <a:spcBef>
                <a:spcPts val="600"/>
              </a:spcBef>
              <a:spcAft>
                <a:spcPts val="600"/>
              </a:spcAft>
              <a:buSzPct val="120000"/>
              <a:buFont typeface="Arial" pitchFamily="34" charset="0"/>
              <a:buChar char="•"/>
              <a:tabLst/>
              <a:defRPr/>
            </a:pPr>
            <a:endParaRPr lang="en-US" sz="2800" dirty="0">
              <a:solidFill>
                <a:srgbClr val="000000"/>
              </a:solidFill>
              <a:latin typeface="Times New Roman" pitchFamily="18" charset="0"/>
              <a:cs typeface="Times New Roman" pitchFamily="18" charset="0"/>
            </a:endParaRPr>
          </a:p>
          <a:p>
            <a:pPr marL="3694176" lvl="8" algn="just">
              <a:spcBef>
                <a:spcPts val="600"/>
              </a:spcBef>
              <a:spcAft>
                <a:spcPts val="600"/>
              </a:spcAft>
              <a:buSzPct val="120000"/>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 479.5 in^2</a:t>
            </a:r>
          </a:p>
        </p:txBody>
      </p:sp>
      <p:graphicFrame>
        <p:nvGraphicFramePr>
          <p:cNvPr id="4" name="Object 4"/>
          <p:cNvGraphicFramePr>
            <a:graphicFrameLocks noChangeAspect="1"/>
          </p:cNvGraphicFramePr>
          <p:nvPr/>
        </p:nvGraphicFramePr>
        <p:xfrm>
          <a:off x="990600" y="1954212"/>
          <a:ext cx="1066800" cy="788988"/>
        </p:xfrm>
        <a:graphic>
          <a:graphicData uri="http://schemas.openxmlformats.org/presentationml/2006/ole">
            <p:oleObj spid="_x0000_s62474" r:id="rId3" imgW="558800" imgH="419100" progId="">
              <p:embed/>
            </p:oleObj>
          </a:graphicData>
        </a:graphic>
      </p:graphicFrame>
      <p:graphicFrame>
        <p:nvGraphicFramePr>
          <p:cNvPr id="5" name="Object 6"/>
          <p:cNvGraphicFramePr>
            <a:graphicFrameLocks noChangeAspect="1"/>
          </p:cNvGraphicFramePr>
          <p:nvPr>
            <p:extLst>
              <p:ext uri="{D42A27DB-BD31-4B8C-83A1-F6EECF244321}">
                <p14:modId xmlns="" xmlns:p14="http://schemas.microsoft.com/office/powerpoint/2010/main" val="122532685"/>
              </p:ext>
            </p:extLst>
          </p:nvPr>
        </p:nvGraphicFramePr>
        <p:xfrm>
          <a:off x="1752600" y="4814552"/>
          <a:ext cx="3352800" cy="1417638"/>
        </p:xfrm>
        <a:graphic>
          <a:graphicData uri="http://schemas.openxmlformats.org/presentationml/2006/ole">
            <p:oleObj spid="_x0000_s62475" r:id="rId4" imgW="1282700" imgH="546100" progId="">
              <p:embed/>
            </p:oleObj>
          </a:graphicData>
        </a:graphic>
      </p:graphicFrame>
      <p:sp>
        <p:nvSpPr>
          <p:cNvPr id="6" name="TextBox 5"/>
          <p:cNvSpPr txBox="1"/>
          <p:nvPr/>
        </p:nvSpPr>
        <p:spPr>
          <a:xfrm>
            <a:off x="0" y="304800"/>
            <a:ext cx="9144000" cy="1446550"/>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Surface Area of a Parabolic Dish</a:t>
            </a: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44555" y="2596039"/>
            <a:ext cx="8594645" cy="3816429"/>
          </a:xfrm>
          <a:prstGeom prst="rect">
            <a:avLst/>
          </a:prstGeom>
          <a:noFill/>
          <a:ln w="9525">
            <a:noFill/>
            <a:miter lim="800000"/>
            <a:headEnd/>
            <a:tailEnd/>
          </a:ln>
          <a:effectLst/>
        </p:spPr>
        <p:txBody>
          <a:bodyPr wrap="square">
            <a:spAutoFit/>
          </a:bodyPr>
          <a:lstStyle/>
          <a:p>
            <a:pPr marL="342900" indent="-342900" algn="just">
              <a:buSzPct val="120000"/>
              <a:buFont typeface="Wingdings" pitchFamily="2" charset="2"/>
              <a:buChar char="Ø"/>
            </a:pPr>
            <a:r>
              <a:rPr lang="en-US" sz="2800" b="1" dirty="0">
                <a:solidFill>
                  <a:srgbClr val="000000"/>
                </a:solidFill>
                <a:latin typeface="Times New Roman" pitchFamily="18" charset="0"/>
                <a:cs typeface="Times New Roman" pitchFamily="18" charset="0"/>
              </a:rPr>
              <a:t>Purpose of </a:t>
            </a:r>
            <a:r>
              <a:rPr lang="en-US" sz="2800" b="1" dirty="0" smtClean="0">
                <a:solidFill>
                  <a:srgbClr val="000000"/>
                </a:solidFill>
                <a:latin typeface="Times New Roman" pitchFamily="18" charset="0"/>
                <a:cs typeface="Times New Roman" pitchFamily="18" charset="0"/>
              </a:rPr>
              <a:t>using </a:t>
            </a:r>
            <a:r>
              <a:rPr lang="en-US" sz="2800" b="1" dirty="0">
                <a:solidFill>
                  <a:srgbClr val="000000"/>
                </a:solidFill>
                <a:latin typeface="Times New Roman" pitchFamily="18" charset="0"/>
                <a:cs typeface="Times New Roman" pitchFamily="18" charset="0"/>
              </a:rPr>
              <a:t>a tracking system</a:t>
            </a:r>
            <a:r>
              <a:rPr lang="en-US" sz="2800" b="1" dirty="0" smtClean="0">
                <a:solidFill>
                  <a:srgbClr val="000000"/>
                </a:solidFill>
                <a:latin typeface="Times New Roman" pitchFamily="18" charset="0"/>
                <a:cs typeface="Times New Roman" pitchFamily="18" charset="0"/>
              </a:rPr>
              <a:t>:</a:t>
            </a:r>
            <a:endParaRPr lang="en-US" sz="2800" b="1" dirty="0">
              <a:solidFill>
                <a:srgbClr val="000000"/>
              </a:solidFill>
              <a:latin typeface="Times New Roman" pitchFamily="18" charset="0"/>
              <a:cs typeface="Times New Roman" pitchFamily="18" charset="0"/>
            </a:endParaRPr>
          </a:p>
          <a:p>
            <a:pPr marL="800100" lvl="1" indent="-342900" algn="just"/>
            <a:r>
              <a:rPr lang="en-US" sz="2800" dirty="0">
                <a:solidFill>
                  <a:srgbClr val="000000"/>
                </a:solidFill>
                <a:latin typeface="Times New Roman" pitchFamily="18" charset="0"/>
                <a:cs typeface="Times New Roman" pitchFamily="18" charset="0"/>
              </a:rPr>
              <a:t>1</a:t>
            </a:r>
            <a:r>
              <a:rPr lang="en-US" sz="2800" dirty="0" smtClean="0">
                <a:solidFill>
                  <a:srgbClr val="000000"/>
                </a:solidFill>
                <a:latin typeface="Times New Roman" pitchFamily="18" charset="0"/>
                <a:cs typeface="Times New Roman" pitchFamily="18" charset="0"/>
              </a:rPr>
              <a:t>.  Maximize </a:t>
            </a:r>
            <a:r>
              <a:rPr lang="en-US" sz="2800" dirty="0">
                <a:solidFill>
                  <a:srgbClr val="000000"/>
                </a:solidFill>
                <a:latin typeface="Times New Roman" pitchFamily="18" charset="0"/>
                <a:cs typeface="Times New Roman" pitchFamily="18" charset="0"/>
              </a:rPr>
              <a:t>the amount of energy that is capable </a:t>
            </a:r>
            <a:r>
              <a:rPr lang="en-US" sz="2800" dirty="0" smtClean="0">
                <a:solidFill>
                  <a:srgbClr val="000000"/>
                </a:solidFill>
                <a:latin typeface="Times New Roman" pitchFamily="18" charset="0"/>
                <a:cs typeface="Times New Roman" pitchFamily="18" charset="0"/>
              </a:rPr>
              <a:t>of </a:t>
            </a:r>
          </a:p>
          <a:p>
            <a:pPr marL="800100" lvl="1" indent="-342900" algn="just"/>
            <a:r>
              <a:rPr lang="en-US" sz="2800" dirty="0" smtClean="0">
                <a:solidFill>
                  <a:srgbClr val="000000"/>
                </a:solidFill>
                <a:latin typeface="Times New Roman" pitchFamily="18" charset="0"/>
                <a:cs typeface="Times New Roman" pitchFamily="18" charset="0"/>
              </a:rPr>
              <a:t>     being </a:t>
            </a:r>
            <a:r>
              <a:rPr lang="en-US" sz="2800" dirty="0">
                <a:solidFill>
                  <a:srgbClr val="000000"/>
                </a:solidFill>
                <a:latin typeface="Times New Roman" pitchFamily="18" charset="0"/>
                <a:cs typeface="Times New Roman" pitchFamily="18" charset="0"/>
              </a:rPr>
              <a:t>produced </a:t>
            </a:r>
            <a:r>
              <a:rPr lang="en-US" sz="2800" dirty="0" smtClean="0">
                <a:solidFill>
                  <a:srgbClr val="000000"/>
                </a:solidFill>
                <a:latin typeface="Times New Roman" pitchFamily="18" charset="0"/>
                <a:cs typeface="Times New Roman" pitchFamily="18" charset="0"/>
              </a:rPr>
              <a:t>by </a:t>
            </a:r>
            <a:r>
              <a:rPr lang="en-US" sz="2800" dirty="0">
                <a:solidFill>
                  <a:srgbClr val="000000"/>
                </a:solidFill>
                <a:latin typeface="Times New Roman" pitchFamily="18" charset="0"/>
                <a:cs typeface="Times New Roman" pitchFamily="18" charset="0"/>
              </a:rPr>
              <a:t>the solar </a:t>
            </a:r>
            <a:r>
              <a:rPr lang="en-US" sz="2800" dirty="0" smtClean="0">
                <a:solidFill>
                  <a:srgbClr val="000000"/>
                </a:solidFill>
                <a:latin typeface="Times New Roman" pitchFamily="18" charset="0"/>
                <a:cs typeface="Times New Roman" pitchFamily="18" charset="0"/>
              </a:rPr>
              <a:t>cells</a:t>
            </a:r>
            <a:endParaRPr lang="en-US" sz="2800" dirty="0">
              <a:solidFill>
                <a:srgbClr val="000000"/>
              </a:solidFill>
              <a:latin typeface="Times New Roman" pitchFamily="18" charset="0"/>
              <a:cs typeface="Times New Roman" pitchFamily="18" charset="0"/>
            </a:endParaRPr>
          </a:p>
          <a:p>
            <a:pPr marL="342900" indent="-342900" algn="just"/>
            <a:r>
              <a:rPr lang="en-US" sz="2800" dirty="0">
                <a:solidFill>
                  <a:srgbClr val="000000"/>
                </a:solidFill>
                <a:latin typeface="Times New Roman" pitchFamily="18" charset="0"/>
                <a:cs typeface="Times New Roman" pitchFamily="18" charset="0"/>
              </a:rPr>
              <a:t> 	  2. Provide solar cells with more direct sunlight</a:t>
            </a:r>
            <a:r>
              <a:rPr lang="en-US" sz="2800" dirty="0" smtClean="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p>
            <a:pPr marL="342900" indent="-342900" algn="just"/>
            <a:r>
              <a:rPr lang="en-US" sz="2800" dirty="0">
                <a:solidFill>
                  <a:srgbClr val="000000"/>
                </a:solidFill>
                <a:latin typeface="Times New Roman" pitchFamily="18" charset="0"/>
                <a:cs typeface="Times New Roman" pitchFamily="18" charset="0"/>
              </a:rPr>
              <a:t>	  3. </a:t>
            </a:r>
            <a:r>
              <a:rPr lang="en-US" sz="2800" dirty="0" smtClean="0">
                <a:solidFill>
                  <a:srgbClr val="000000"/>
                </a:solidFill>
                <a:latin typeface="Times New Roman" pitchFamily="18" charset="0"/>
                <a:cs typeface="Times New Roman" pitchFamily="18" charset="0"/>
              </a:rPr>
              <a:t>Allow </a:t>
            </a:r>
            <a:r>
              <a:rPr lang="en-US" sz="2800" dirty="0">
                <a:solidFill>
                  <a:srgbClr val="000000"/>
                </a:solidFill>
                <a:latin typeface="Times New Roman" pitchFamily="18" charset="0"/>
                <a:cs typeface="Times New Roman" pitchFamily="18" charset="0"/>
              </a:rPr>
              <a:t>cells to receive more hours of sunlight</a:t>
            </a:r>
            <a:r>
              <a:rPr lang="en-US" sz="2800" dirty="0" smtClean="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p>
            <a:pPr marL="342900" indent="-342900" algn="just"/>
            <a:r>
              <a:rPr lang="en-US" sz="2800" dirty="0">
                <a:solidFill>
                  <a:srgbClr val="000000"/>
                </a:solidFill>
                <a:latin typeface="Times New Roman" pitchFamily="18" charset="0"/>
                <a:cs typeface="Times New Roman" pitchFamily="18" charset="0"/>
              </a:rPr>
              <a:t>	  4. Permits Stirling engine to run </a:t>
            </a:r>
            <a:r>
              <a:rPr lang="en-US" sz="2800" dirty="0" smtClean="0">
                <a:solidFill>
                  <a:srgbClr val="000000"/>
                </a:solidFill>
                <a:latin typeface="Times New Roman" pitchFamily="18" charset="0"/>
                <a:cs typeface="Times New Roman" pitchFamily="18" charset="0"/>
              </a:rPr>
              <a:t>for </a:t>
            </a:r>
            <a:r>
              <a:rPr lang="en-US" sz="2800" dirty="0">
                <a:solidFill>
                  <a:srgbClr val="000000"/>
                </a:solidFill>
                <a:latin typeface="Times New Roman" pitchFamily="18" charset="0"/>
                <a:cs typeface="Times New Roman" pitchFamily="18" charset="0"/>
              </a:rPr>
              <a:t>more </a:t>
            </a:r>
            <a:r>
              <a:rPr lang="en-US" sz="2800" dirty="0" smtClean="0">
                <a:solidFill>
                  <a:srgbClr val="000000"/>
                </a:solidFill>
                <a:latin typeface="Times New Roman" pitchFamily="18" charset="0"/>
                <a:cs typeface="Times New Roman" pitchFamily="18" charset="0"/>
              </a:rPr>
              <a:t>hours </a:t>
            </a:r>
            <a:r>
              <a:rPr lang="en-US" sz="2800" dirty="0">
                <a:solidFill>
                  <a:srgbClr val="000000"/>
                </a:solidFill>
                <a:latin typeface="Times New Roman" pitchFamily="18" charset="0"/>
                <a:cs typeface="Times New Roman" pitchFamily="18" charset="0"/>
              </a:rPr>
              <a:t>a </a:t>
            </a:r>
            <a:r>
              <a:rPr lang="en-US" sz="2800" dirty="0" smtClean="0">
                <a:solidFill>
                  <a:srgbClr val="000000"/>
                </a:solidFill>
                <a:latin typeface="Times New Roman" pitchFamily="18" charset="0"/>
                <a:cs typeface="Times New Roman" pitchFamily="18" charset="0"/>
              </a:rPr>
              <a:t>day</a:t>
            </a:r>
            <a:endParaRPr lang="en-US" sz="2800" dirty="0">
              <a:solidFill>
                <a:srgbClr val="000000"/>
              </a:solidFill>
              <a:latin typeface="Times New Roman" pitchFamily="18" charset="0"/>
              <a:cs typeface="Times New Roman" pitchFamily="18" charset="0"/>
            </a:endParaRPr>
          </a:p>
          <a:p>
            <a:pPr marL="342900" indent="-342900" algn="just"/>
            <a:r>
              <a:rPr lang="en-US" sz="2800" dirty="0">
                <a:solidFill>
                  <a:srgbClr val="000000"/>
                </a:solidFill>
                <a:latin typeface="Times New Roman" pitchFamily="18" charset="0"/>
                <a:cs typeface="Times New Roman" pitchFamily="18" charset="0"/>
              </a:rPr>
              <a:t>	  </a:t>
            </a:r>
            <a:r>
              <a:rPr lang="en-US" sz="2800" dirty="0" smtClean="0">
                <a:solidFill>
                  <a:srgbClr val="000000"/>
                </a:solidFill>
                <a:latin typeface="Times New Roman" pitchFamily="18" charset="0"/>
                <a:cs typeface="Times New Roman" pitchFamily="18" charset="0"/>
              </a:rPr>
              <a:t>5. Enables </a:t>
            </a:r>
            <a:r>
              <a:rPr lang="en-US" sz="2800" dirty="0">
                <a:solidFill>
                  <a:srgbClr val="000000"/>
                </a:solidFill>
                <a:latin typeface="Times New Roman" pitchFamily="18" charset="0"/>
                <a:cs typeface="Times New Roman" pitchFamily="18" charset="0"/>
              </a:rPr>
              <a:t>the dish to create a higher overall </a:t>
            </a:r>
            <a:r>
              <a:rPr lang="en-US" sz="2800" dirty="0" smtClean="0">
                <a:solidFill>
                  <a:srgbClr val="000000"/>
                </a:solidFill>
                <a:latin typeface="Times New Roman" pitchFamily="18" charset="0"/>
                <a:cs typeface="Times New Roman" pitchFamily="18" charset="0"/>
              </a:rPr>
              <a:t>  </a:t>
            </a:r>
          </a:p>
          <a:p>
            <a:pPr marL="342900" indent="-342900" algn="just"/>
            <a:r>
              <a:rPr lang="en-US" sz="2800" dirty="0" smtClean="0">
                <a:solidFill>
                  <a:srgbClr val="000000"/>
                </a:solidFill>
                <a:latin typeface="Times New Roman" pitchFamily="18" charset="0"/>
                <a:cs typeface="Times New Roman" pitchFamily="18" charset="0"/>
              </a:rPr>
              <a:t>          </a:t>
            </a:r>
            <a:r>
              <a:rPr lang="en-US" sz="2800" dirty="0" smtClean="0">
                <a:solidFill>
                  <a:schemeClr val="bg2">
                    <a:lumMod val="10000"/>
                  </a:schemeClr>
                </a:solidFill>
                <a:latin typeface="Times New Roman" pitchFamily="18" charset="0"/>
                <a:cs typeface="Times New Roman" pitchFamily="18" charset="0"/>
              </a:rPr>
              <a:t>heat</a:t>
            </a:r>
            <a:endParaRPr lang="en-US" sz="2800" dirty="0">
              <a:solidFill>
                <a:schemeClr val="bg2">
                  <a:lumMod val="10000"/>
                </a:schemeClr>
              </a:solidFill>
              <a:latin typeface="Times New Roman" pitchFamily="18" charset="0"/>
              <a:cs typeface="Times New Roman" pitchFamily="18" charset="0"/>
            </a:endParaRPr>
          </a:p>
          <a:p>
            <a:pPr marL="342900" indent="-342900"/>
            <a:endParaRPr lang="en-US" b="1" dirty="0">
              <a:solidFill>
                <a:srgbClr val="000000"/>
              </a:solidFill>
            </a:endParaRPr>
          </a:p>
        </p:txBody>
      </p:sp>
      <p:sp>
        <p:nvSpPr>
          <p:cNvPr id="4" name="Text Box 5"/>
          <p:cNvSpPr txBox="1">
            <a:spLocks noChangeArrowheads="1"/>
          </p:cNvSpPr>
          <p:nvPr/>
        </p:nvSpPr>
        <p:spPr bwMode="auto">
          <a:xfrm>
            <a:off x="349250" y="1171575"/>
            <a:ext cx="7880350" cy="1384995"/>
          </a:xfrm>
          <a:prstGeom prst="rect">
            <a:avLst/>
          </a:prstGeom>
          <a:noFill/>
          <a:ln w="9525">
            <a:noFill/>
            <a:miter lim="800000"/>
            <a:headEnd/>
            <a:tailEnd/>
          </a:ln>
          <a:effectLst/>
        </p:spPr>
        <p:txBody>
          <a:bodyPr wrap="square">
            <a:spAutoFit/>
          </a:bodyPr>
          <a:lstStyle/>
          <a:p>
            <a:pPr algn="just">
              <a:buFont typeface="Wingdings" pitchFamily="2" charset="2"/>
              <a:buChar char="Ø"/>
            </a:pPr>
            <a:r>
              <a:rPr lang="en-US" sz="2800" b="1" dirty="0">
                <a:solidFill>
                  <a:srgbClr val="000000"/>
                </a:solidFill>
                <a:latin typeface="Times New Roman" pitchFamily="18" charset="0"/>
                <a:cs typeface="Times New Roman" pitchFamily="18" charset="0"/>
              </a:rPr>
              <a:t>What is a </a:t>
            </a:r>
            <a:r>
              <a:rPr lang="en-US" sz="2800" b="1" dirty="0" smtClean="0">
                <a:solidFill>
                  <a:srgbClr val="000000"/>
                </a:solidFill>
                <a:latin typeface="Times New Roman" pitchFamily="18" charset="0"/>
                <a:cs typeface="Times New Roman" pitchFamily="18" charset="0"/>
              </a:rPr>
              <a:t>solar </a:t>
            </a:r>
            <a:r>
              <a:rPr lang="en-US" sz="2800" b="1" dirty="0">
                <a:solidFill>
                  <a:srgbClr val="000000"/>
                </a:solidFill>
                <a:latin typeface="Times New Roman" pitchFamily="18" charset="0"/>
                <a:cs typeface="Times New Roman" pitchFamily="18" charset="0"/>
              </a:rPr>
              <a:t>tracking </a:t>
            </a:r>
            <a:r>
              <a:rPr lang="en-US" sz="2800" b="1" dirty="0" smtClean="0">
                <a:solidFill>
                  <a:srgbClr val="000000"/>
                </a:solidFill>
                <a:latin typeface="Times New Roman" pitchFamily="18" charset="0"/>
                <a:cs typeface="Times New Roman" pitchFamily="18" charset="0"/>
              </a:rPr>
              <a:t>system?</a:t>
            </a:r>
            <a:endParaRPr lang="en-US" sz="2800" b="1" dirty="0">
              <a:solidFill>
                <a:srgbClr val="000000"/>
              </a:solidFill>
              <a:latin typeface="Times New Roman" pitchFamily="18" charset="0"/>
              <a:cs typeface="Times New Roman" pitchFamily="18" charset="0"/>
            </a:endParaRPr>
          </a:p>
          <a:p>
            <a:pPr algn="just"/>
            <a:r>
              <a:rPr lang="en-US" sz="2800" dirty="0" smtClean="0">
                <a:solidFill>
                  <a:srgbClr val="000000"/>
                </a:solidFill>
                <a:latin typeface="Times New Roman" pitchFamily="18" charset="0"/>
                <a:cs typeface="Times New Roman" pitchFamily="18" charset="0"/>
              </a:rPr>
              <a:t>    A </a:t>
            </a:r>
            <a:r>
              <a:rPr lang="en-US" sz="2800" dirty="0">
                <a:solidFill>
                  <a:srgbClr val="000000"/>
                </a:solidFill>
                <a:latin typeface="Times New Roman" pitchFamily="18" charset="0"/>
                <a:cs typeface="Times New Roman" pitchFamily="18" charset="0"/>
              </a:rPr>
              <a:t>tracking system is a setup that will enable </a:t>
            </a:r>
            <a:r>
              <a:rPr lang="en-US" sz="2800" dirty="0" smtClean="0">
                <a:solidFill>
                  <a:srgbClr val="000000"/>
                </a:solidFill>
                <a:latin typeface="Times New Roman" pitchFamily="18" charset="0"/>
                <a:cs typeface="Times New Roman" pitchFamily="18" charset="0"/>
              </a:rPr>
              <a:t>the</a:t>
            </a:r>
          </a:p>
          <a:p>
            <a:pPr algn="just"/>
            <a:r>
              <a:rPr lang="en-US" sz="2800" dirty="0" smtClean="0">
                <a:solidFill>
                  <a:srgbClr val="000000"/>
                </a:solidFill>
                <a:latin typeface="Times New Roman" pitchFamily="18" charset="0"/>
                <a:cs typeface="Times New Roman" pitchFamily="18" charset="0"/>
              </a:rPr>
              <a:t>    user </a:t>
            </a:r>
            <a:r>
              <a:rPr lang="en-US" sz="2800" dirty="0">
                <a:solidFill>
                  <a:srgbClr val="000000"/>
                </a:solidFill>
                <a:latin typeface="Times New Roman" pitchFamily="18" charset="0"/>
                <a:cs typeface="Times New Roman" pitchFamily="18" charset="0"/>
              </a:rPr>
              <a:t>to follow the </a:t>
            </a:r>
            <a:r>
              <a:rPr lang="en-US" sz="2800" dirty="0" smtClean="0">
                <a:solidFill>
                  <a:srgbClr val="000000"/>
                </a:solidFill>
                <a:latin typeface="Times New Roman" pitchFamily="18" charset="0"/>
                <a:cs typeface="Times New Roman" pitchFamily="18" charset="0"/>
              </a:rPr>
              <a:t>sun </a:t>
            </a:r>
            <a:r>
              <a:rPr lang="en-US" sz="2800" dirty="0">
                <a:solidFill>
                  <a:srgbClr val="000000"/>
                </a:solidFill>
                <a:latin typeface="Times New Roman" pitchFamily="18" charset="0"/>
                <a:cs typeface="Times New Roman" pitchFamily="18" charset="0"/>
              </a:rPr>
              <a:t>across the sky</a:t>
            </a:r>
          </a:p>
        </p:txBody>
      </p:sp>
      <p:sp>
        <p:nvSpPr>
          <p:cNvPr id="5" name="TextBox 4"/>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Tracking System</a:t>
            </a: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9144000" cy="1446550"/>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Timed Tracking </a:t>
            </a:r>
          </a:p>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System</a:t>
            </a:r>
          </a:p>
        </p:txBody>
      </p:sp>
      <p:sp>
        <p:nvSpPr>
          <p:cNvPr id="4" name="Rectangle 3"/>
          <p:cNvSpPr txBox="1">
            <a:spLocks/>
          </p:cNvSpPr>
          <p:nvPr/>
        </p:nvSpPr>
        <p:spPr>
          <a:xfrm>
            <a:off x="457200" y="2133600"/>
            <a:ext cx="8001000" cy="3657600"/>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SzPct val="120000"/>
              <a:buFont typeface="Arial" pitchFamily="34" charset="0"/>
              <a:buChar char="•"/>
              <a:tabLst/>
              <a:defRPr/>
            </a:pPr>
            <a:r>
              <a:rPr kumimoji="0" lang="en-US" sz="280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Advantages </a:t>
            </a:r>
          </a:p>
          <a:p>
            <a:pPr marL="722376" marR="0" lvl="1" indent="-274320" defTabSz="914400" rtl="0" eaLnBrk="1" fontAlgn="auto" latinLnBrk="0" hangingPunct="1">
              <a:lnSpc>
                <a:spcPct val="100000"/>
              </a:lnSpc>
              <a:spcBef>
                <a:spcPct val="20000"/>
              </a:spcBef>
              <a:spcAft>
                <a:spcPts val="0"/>
              </a:spcAft>
              <a:buSzPct val="90000"/>
              <a:buFont typeface="Wingdings" pitchFamily="2" charset="2"/>
              <a:buChar char="ü"/>
              <a:tabLst/>
              <a:defRPr/>
            </a:pPr>
            <a:r>
              <a:rPr kumimoji="0" lang="en-US" sz="280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Less power consumed by turning engines</a:t>
            </a:r>
          </a:p>
          <a:p>
            <a:pPr marL="722376" marR="0" lvl="1" indent="-274320" defTabSz="914400" rtl="0" eaLnBrk="1" fontAlgn="auto" latinLnBrk="0" hangingPunct="1">
              <a:lnSpc>
                <a:spcPct val="100000"/>
              </a:lnSpc>
              <a:spcBef>
                <a:spcPct val="20000"/>
              </a:spcBef>
              <a:spcAft>
                <a:spcPts val="0"/>
              </a:spcAft>
              <a:buSzPct val="90000"/>
              <a:buFont typeface="Wingdings" pitchFamily="2" charset="2"/>
              <a:buChar char="ü"/>
              <a:tabLst/>
              <a:defRPr/>
            </a:pPr>
            <a:r>
              <a:rPr kumimoji="0" lang="en-US" sz="280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Better tracking of the sun with cloud blockage</a:t>
            </a:r>
          </a:p>
          <a:p>
            <a:pPr marL="722376" marR="0" lvl="1" indent="-274320" defTabSz="914400" rtl="0" eaLnBrk="1" fontAlgn="auto" latinLnBrk="0" hangingPunct="1">
              <a:lnSpc>
                <a:spcPct val="100000"/>
              </a:lnSpc>
              <a:spcBef>
                <a:spcPct val="20000"/>
              </a:spcBef>
              <a:spcAft>
                <a:spcPts val="0"/>
              </a:spcAft>
              <a:buSzPct val="90000"/>
              <a:buFont typeface="Wingdings" pitchFamily="2" charset="2"/>
              <a:buChar char="ü"/>
              <a:tabLst/>
              <a:defRPr/>
            </a:pPr>
            <a:r>
              <a:rPr kumimoji="0" lang="en-US" sz="280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Returns to starting position after sunset</a:t>
            </a:r>
          </a:p>
          <a:p>
            <a:pPr marL="722376" marR="0" lvl="1" indent="-274320" defTabSz="914400" rtl="0" eaLnBrk="1" fontAlgn="auto" latinLnBrk="0" hangingPunct="1">
              <a:lnSpc>
                <a:spcPct val="100000"/>
              </a:lnSpc>
              <a:spcBef>
                <a:spcPct val="20000"/>
              </a:spcBef>
              <a:spcAft>
                <a:spcPts val="0"/>
              </a:spcAft>
              <a:buSzPct val="90000"/>
              <a:buFont typeface="Wingdings" pitchFamily="2" charset="2"/>
              <a:buChar char="ü"/>
              <a:tabLst/>
              <a:defRPr/>
            </a:pPr>
            <a:r>
              <a:rPr kumimoji="0" lang="en-US" sz="280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Preprogrammed rotation times</a:t>
            </a:r>
          </a:p>
        </p:txBody>
      </p:sp>
      <p:pic>
        <p:nvPicPr>
          <p:cNvPr id="63490" name="Picture 2"/>
          <p:cNvPicPr>
            <a:picLocks noChangeAspect="1" noChangeArrowheads="1"/>
          </p:cNvPicPr>
          <p:nvPr/>
        </p:nvPicPr>
        <p:blipFill>
          <a:blip r:embed="rId2" cstate="print"/>
          <a:srcRect/>
          <a:stretch>
            <a:fillRect/>
          </a:stretch>
        </p:blipFill>
        <p:spPr bwMode="auto">
          <a:xfrm>
            <a:off x="457200" y="66675"/>
            <a:ext cx="1714500" cy="2066925"/>
          </a:xfrm>
          <a:prstGeom prst="rect">
            <a:avLst/>
          </a:prstGeom>
          <a:noFill/>
          <a:ln w="9525">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5791200" y="4343400"/>
            <a:ext cx="2667000" cy="2003440"/>
          </a:xfrm>
          <a:prstGeom prst="rect">
            <a:avLst/>
          </a:prstGeom>
          <a:noFill/>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54000"/>
            <a:lum/>
          </a:blip>
          <a:srcRect/>
          <a:stretch>
            <a:fillRect l="-3000" r="-3000"/>
          </a:stretch>
        </a:blipFill>
        <a:effectLst/>
      </p:bgPr>
    </p:bg>
    <p:spTree>
      <p:nvGrpSpPr>
        <p:cNvPr id="1" name=""/>
        <p:cNvGrpSpPr/>
        <p:nvPr/>
      </p:nvGrpSpPr>
      <p:grpSpPr>
        <a:xfrm>
          <a:off x="0" y="0"/>
          <a:ext cx="0" cy="0"/>
          <a:chOff x="0" y="0"/>
          <a:chExt cx="0" cy="0"/>
        </a:xfrm>
      </p:grpSpPr>
      <p:sp>
        <p:nvSpPr>
          <p:cNvPr id="5" name="TextBox 4"/>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Motivation</a:t>
            </a:r>
          </a:p>
        </p:txBody>
      </p:sp>
      <p:sp>
        <p:nvSpPr>
          <p:cNvPr id="8" name="TextBox 7"/>
          <p:cNvSpPr txBox="1"/>
          <p:nvPr/>
        </p:nvSpPr>
        <p:spPr>
          <a:xfrm>
            <a:off x="457200" y="1225927"/>
            <a:ext cx="8686800" cy="4031873"/>
          </a:xfrm>
          <a:prstGeom prst="rect">
            <a:avLst/>
          </a:prstGeom>
          <a:noFill/>
        </p:spPr>
        <p:txBody>
          <a:bodyPr wrap="square" rtlCol="0">
            <a:spAutoFit/>
          </a:bodyPr>
          <a:lstStyle/>
          <a:p>
            <a:r>
              <a:rPr lang="en-US" sz="2000" b="1" dirty="0" smtClean="0">
                <a:solidFill>
                  <a:schemeClr val="bg1">
                    <a:lumMod val="10000"/>
                  </a:schemeClr>
                </a:solidFill>
                <a:effectLst>
                  <a:outerShdw blurRad="38100" dist="38100" dir="2700000" algn="tl">
                    <a:srgbClr val="000000">
                      <a:alpha val="43137"/>
                    </a:srgbClr>
                  </a:outerShdw>
                </a:effectLst>
                <a:latin typeface="Arial" pitchFamily="34" charset="0"/>
                <a:cs typeface="Arial" pitchFamily="34" charset="0"/>
              </a:rPr>
              <a:t>Recent Catastrophe With Non-Green Energy Sources:</a:t>
            </a:r>
          </a:p>
          <a:p>
            <a:pPr marL="285750" indent="-285750">
              <a:buFont typeface="Arial" pitchFamily="34" charset="0"/>
              <a:buChar char="•"/>
            </a:pPr>
            <a:r>
              <a:rPr lang="en-US" sz="2000" dirty="0" smtClean="0">
                <a:solidFill>
                  <a:schemeClr val="bg1">
                    <a:lumMod val="10000"/>
                  </a:schemeClr>
                </a:solidFill>
                <a:latin typeface="Arial" pitchFamily="34" charset="0"/>
                <a:cs typeface="Arial" pitchFamily="34" charset="0"/>
              </a:rPr>
              <a:t>13,000 death each year attributed to power plant pollution according to </a:t>
            </a:r>
            <a:r>
              <a:rPr lang="en-US" sz="2000" dirty="0">
                <a:solidFill>
                  <a:schemeClr val="bg1">
                    <a:lumMod val="10000"/>
                  </a:schemeClr>
                </a:solidFill>
                <a:latin typeface="Arial" pitchFamily="34" charset="0"/>
                <a:cs typeface="Arial" pitchFamily="34" charset="0"/>
              </a:rPr>
              <a:t>the Clean Air Task </a:t>
            </a:r>
            <a:r>
              <a:rPr lang="en-US" sz="2000" dirty="0" smtClean="0">
                <a:solidFill>
                  <a:schemeClr val="bg1">
                    <a:lumMod val="10000"/>
                  </a:schemeClr>
                </a:solidFill>
                <a:latin typeface="Arial" pitchFamily="34" charset="0"/>
                <a:cs typeface="Arial" pitchFamily="34" charset="0"/>
              </a:rPr>
              <a:t>Force study in 2000 and 2004. </a:t>
            </a:r>
          </a:p>
          <a:p>
            <a:pPr marL="285750" indent="-285750">
              <a:buFont typeface="Arial" pitchFamily="34" charset="0"/>
              <a:buChar char="•"/>
            </a:pPr>
            <a:r>
              <a:rPr lang="en-US" sz="2000" dirty="0" smtClean="0">
                <a:solidFill>
                  <a:schemeClr val="bg1">
                    <a:lumMod val="10000"/>
                  </a:schemeClr>
                </a:solidFill>
                <a:latin typeface="Arial" pitchFamily="34" charset="0"/>
                <a:cs typeface="Arial" pitchFamily="34" charset="0"/>
              </a:rPr>
              <a:t>Upper Big Branch Mine disaster</a:t>
            </a:r>
          </a:p>
          <a:p>
            <a:pPr marL="285750" indent="-285750">
              <a:buFont typeface="Arial" pitchFamily="34" charset="0"/>
              <a:buChar char="•"/>
            </a:pPr>
            <a:r>
              <a:rPr lang="en-US" sz="2000" dirty="0" smtClean="0">
                <a:solidFill>
                  <a:schemeClr val="bg1">
                    <a:lumMod val="10000"/>
                  </a:schemeClr>
                </a:solidFill>
                <a:latin typeface="Arial" pitchFamily="34" charset="0"/>
                <a:cs typeface="Arial" pitchFamily="34" charset="0"/>
              </a:rPr>
              <a:t>Japan’s Recent Nuclear Meltdown</a:t>
            </a:r>
          </a:p>
          <a:p>
            <a:pPr marL="285750" indent="-285750">
              <a:buFont typeface="Arial" pitchFamily="34" charset="0"/>
              <a:buChar char="•"/>
            </a:pPr>
            <a:r>
              <a:rPr lang="en-US" sz="2000" dirty="0" smtClean="0">
                <a:solidFill>
                  <a:schemeClr val="bg1">
                    <a:lumMod val="10000"/>
                  </a:schemeClr>
                </a:solidFill>
                <a:latin typeface="Arial" pitchFamily="34" charset="0"/>
                <a:cs typeface="Arial" pitchFamily="34" charset="0"/>
              </a:rPr>
              <a:t>Gulf Oil Spill </a:t>
            </a:r>
          </a:p>
          <a:p>
            <a:pPr marL="285750" indent="-285750">
              <a:buFont typeface="Arial" pitchFamily="34" charset="0"/>
              <a:buChar char="•"/>
            </a:pPr>
            <a:endParaRPr lang="en-US" sz="2000" dirty="0">
              <a:solidFill>
                <a:schemeClr val="bg1">
                  <a:lumMod val="10000"/>
                </a:schemeClr>
              </a:solidFill>
              <a:latin typeface="Arial" pitchFamily="34" charset="0"/>
              <a:cs typeface="Arial" pitchFamily="34" charset="0"/>
            </a:endParaRPr>
          </a:p>
          <a:p>
            <a:r>
              <a:rPr lang="en-US" sz="2000" b="1" dirty="0" smtClean="0">
                <a:solidFill>
                  <a:schemeClr val="bg1">
                    <a:lumMod val="10000"/>
                  </a:schemeClr>
                </a:solidFill>
                <a:effectLst>
                  <a:outerShdw blurRad="38100" dist="38100" dir="2700000" algn="tl">
                    <a:srgbClr val="000000">
                      <a:alpha val="43137"/>
                    </a:srgbClr>
                  </a:outerShdw>
                </a:effectLst>
                <a:latin typeface="Arial" pitchFamily="34" charset="0"/>
                <a:cs typeface="Arial" pitchFamily="34" charset="0"/>
              </a:rPr>
              <a:t>Problems With Traditional Power Generation:</a:t>
            </a:r>
          </a:p>
          <a:p>
            <a:pPr marL="285750" indent="-285750">
              <a:buFont typeface="Arial" pitchFamily="34" charset="0"/>
              <a:buChar char="•"/>
            </a:pPr>
            <a:r>
              <a:rPr lang="en-US" sz="2000" dirty="0" smtClean="0">
                <a:solidFill>
                  <a:schemeClr val="bg1">
                    <a:lumMod val="10000"/>
                  </a:schemeClr>
                </a:solidFill>
                <a:latin typeface="Arial" pitchFamily="34" charset="0"/>
                <a:cs typeface="Arial" pitchFamily="34" charset="0"/>
              </a:rPr>
              <a:t>High Cost</a:t>
            </a:r>
          </a:p>
          <a:p>
            <a:pPr marL="285750" indent="-285750">
              <a:buFont typeface="Arial" pitchFamily="34" charset="0"/>
              <a:buChar char="•"/>
            </a:pPr>
            <a:r>
              <a:rPr lang="en-US" sz="2000" dirty="0" smtClean="0">
                <a:solidFill>
                  <a:schemeClr val="bg1">
                    <a:lumMod val="10000"/>
                  </a:schemeClr>
                </a:solidFill>
                <a:latin typeface="Arial" pitchFamily="34" charset="0"/>
                <a:cs typeface="Arial" pitchFamily="34" charset="0"/>
              </a:rPr>
              <a:t>Limited Supply of Fossil Fuel</a:t>
            </a:r>
          </a:p>
          <a:p>
            <a:pPr marL="285750" indent="-285750">
              <a:buFont typeface="Arial" pitchFamily="34" charset="0"/>
              <a:buChar char="•"/>
            </a:pPr>
            <a:r>
              <a:rPr lang="en-US" sz="2000" dirty="0" smtClean="0">
                <a:solidFill>
                  <a:schemeClr val="bg1">
                    <a:lumMod val="10000"/>
                  </a:schemeClr>
                </a:solidFill>
                <a:latin typeface="Arial" pitchFamily="34" charset="0"/>
                <a:cs typeface="Arial" pitchFamily="34" charset="0"/>
              </a:rPr>
              <a:t>Lack of Economic Independence</a:t>
            </a:r>
          </a:p>
          <a:p>
            <a:endParaRPr lang="en-US" dirty="0">
              <a:solidFill>
                <a:schemeClr val="bg1">
                  <a:lumMod val="10000"/>
                </a:schemeClr>
              </a:solidFill>
              <a:latin typeface="Arial" pitchFamily="34" charset="0"/>
              <a:cs typeface="Arial" pitchFamily="34" charset="0"/>
            </a:endParaRPr>
          </a:p>
          <a:p>
            <a:endParaRPr lang="en-US" dirty="0" smtClean="0">
              <a:solidFill>
                <a:schemeClr val="bg1">
                  <a:lumMod val="10000"/>
                </a:schemeClr>
              </a:solidFill>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76800" y="4038599"/>
            <a:ext cx="3657600" cy="2438401"/>
          </a:xfrm>
          <a:prstGeom prst="rect">
            <a:avLst/>
          </a:prstGeom>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1446550"/>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Tracking System With Light Sensors</a:t>
            </a:r>
          </a:p>
        </p:txBody>
      </p:sp>
      <p:sp>
        <p:nvSpPr>
          <p:cNvPr id="3" name="Rectangle 3"/>
          <p:cNvSpPr txBox="1">
            <a:spLocks/>
          </p:cNvSpPr>
          <p:nvPr/>
        </p:nvSpPr>
        <p:spPr>
          <a:xfrm>
            <a:off x="304800" y="1600200"/>
            <a:ext cx="7315200" cy="4525963"/>
          </a:xfrm>
          <a:prstGeom prst="rect">
            <a:avLst/>
          </a:prstGeom>
        </p:spPr>
        <p:txBody>
          <a:bodyPr/>
          <a:lstStyle/>
          <a:p>
            <a:pPr marL="420624" marR="0" lvl="0" indent="-384048" defTabSz="914400" rtl="0" eaLnBrk="1" fontAlgn="auto" latinLnBrk="0" hangingPunct="1">
              <a:lnSpc>
                <a:spcPct val="100000"/>
              </a:lnSpc>
              <a:spcBef>
                <a:spcPct val="20000"/>
              </a:spcBef>
              <a:spcAft>
                <a:spcPts val="0"/>
              </a:spcAft>
              <a:buSzPct val="120000"/>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Photo resistors or photoconductors  decrease resistance with increasing incident light intensity .</a:t>
            </a:r>
          </a:p>
          <a:p>
            <a:pPr marL="420624" marR="0" lvl="0" indent="-384048" defTabSz="914400" rtl="0" eaLnBrk="1" fontAlgn="auto" latinLnBrk="0" hangingPunct="1">
              <a:lnSpc>
                <a:spcPct val="100000"/>
              </a:lnSpc>
              <a:spcBef>
                <a:spcPct val="20000"/>
              </a:spcBef>
              <a:spcAft>
                <a:spcPts val="0"/>
              </a:spcAft>
              <a:buSzPct val="120000"/>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Made from high resistance semiconductor material.</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smtClean="0">
              <a:ln>
                <a:noFill/>
              </a:ln>
              <a:solidFill>
                <a:srgbClr val="000000"/>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smtClean="0">
              <a:ln>
                <a:noFill/>
              </a:ln>
              <a:solidFill>
                <a:srgbClr val="000000"/>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smtClean="0">
              <a:ln>
                <a:noFill/>
              </a:ln>
              <a:solidFill>
                <a:srgbClr val="000000"/>
              </a:solidFill>
              <a:effectLst/>
              <a:uLnTx/>
              <a:uFillTx/>
              <a:latin typeface="+mn-lt"/>
              <a:ea typeface="+mn-ea"/>
              <a:cs typeface="+mn-cs"/>
            </a:endParaRPr>
          </a:p>
        </p:txBody>
      </p:sp>
      <p:pic>
        <p:nvPicPr>
          <p:cNvPr id="4" name="Picture 4"/>
          <p:cNvPicPr>
            <a:picLocks noChangeAspect="1" noChangeArrowheads="1"/>
          </p:cNvPicPr>
          <p:nvPr/>
        </p:nvPicPr>
        <p:blipFill>
          <a:blip r:embed="rId2" cstate="print"/>
          <a:srcRect/>
          <a:stretch>
            <a:fillRect/>
          </a:stretch>
        </p:blipFill>
        <p:spPr bwMode="auto">
          <a:xfrm>
            <a:off x="7315200" y="1600200"/>
            <a:ext cx="1576388" cy="1981200"/>
          </a:xfrm>
          <a:prstGeom prst="rect">
            <a:avLst/>
          </a:prstGeom>
          <a:noFill/>
        </p:spPr>
      </p:pic>
      <p:pic>
        <p:nvPicPr>
          <p:cNvPr id="5" name="Picture 5"/>
          <p:cNvPicPr>
            <a:picLocks noChangeAspect="1" noChangeArrowheads="1"/>
          </p:cNvPicPr>
          <p:nvPr/>
        </p:nvPicPr>
        <p:blipFill>
          <a:blip r:embed="rId3" cstate="print"/>
          <a:srcRect/>
          <a:stretch>
            <a:fillRect/>
          </a:stretch>
        </p:blipFill>
        <p:spPr bwMode="auto">
          <a:xfrm>
            <a:off x="1562100" y="4125913"/>
            <a:ext cx="2705100" cy="2000250"/>
          </a:xfrm>
          <a:prstGeom prst="rect">
            <a:avLst/>
          </a:prstGeom>
          <a:noFill/>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1446550"/>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Tracking System With Light Sensors</a:t>
            </a:r>
          </a:p>
        </p:txBody>
      </p:sp>
      <p:sp>
        <p:nvSpPr>
          <p:cNvPr id="3" name="Rectangle 3"/>
          <p:cNvSpPr txBox="1">
            <a:spLocks/>
          </p:cNvSpPr>
          <p:nvPr/>
        </p:nvSpPr>
        <p:spPr>
          <a:xfrm>
            <a:off x="304800" y="1646238"/>
            <a:ext cx="7924800" cy="4525962"/>
          </a:xfrm>
          <a:prstGeom prst="rect">
            <a:avLst/>
          </a:prstGeom>
        </p:spPr>
        <p:txBody>
          <a:bodyPr/>
          <a:lstStyle/>
          <a:p>
            <a:pPr marL="420624" marR="0" lvl="0" indent="-384048" algn="just" defTabSz="914400" rtl="0" eaLnBrk="1" fontAlgn="auto" latinLnBrk="0" hangingPunct="1">
              <a:lnSpc>
                <a:spcPct val="90000"/>
              </a:lnSpc>
              <a:spcBef>
                <a:spcPct val="20000"/>
              </a:spcBef>
              <a:spcAft>
                <a:spcPts val="0"/>
              </a:spcAft>
              <a:buSzPct val="120000"/>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Voltage differences can be sensed by the microprocessor as the resistance decreases in one of the resistors when two resistors are in series and one is fixed.</a:t>
            </a:r>
          </a:p>
          <a:p>
            <a:pPr marL="420624" marR="0" lvl="0" indent="-384048" algn="just" defTabSz="914400" rtl="0" eaLnBrk="1" fontAlgn="auto" latinLnBrk="0" hangingPunct="1">
              <a:lnSpc>
                <a:spcPct val="90000"/>
              </a:lnSpc>
              <a:spcBef>
                <a:spcPct val="20000"/>
              </a:spcBef>
              <a:spcAft>
                <a:spcPts val="0"/>
              </a:spcAft>
              <a:buSzPct val="120000"/>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The microcontroller will be programmed to instruct the motor to turn towards the resistor with the least resistance allowing for the tracking system to point towards the brightest light source.</a:t>
            </a:r>
          </a:p>
        </p:txBody>
      </p:sp>
      <p:pic>
        <p:nvPicPr>
          <p:cNvPr id="87042" name="Picture 2"/>
          <p:cNvPicPr>
            <a:picLocks noChangeAspect="1" noChangeArrowheads="1"/>
          </p:cNvPicPr>
          <p:nvPr/>
        </p:nvPicPr>
        <p:blipFill>
          <a:blip r:embed="rId2" cstate="print"/>
          <a:srcRect/>
          <a:stretch>
            <a:fillRect/>
          </a:stretch>
        </p:blipFill>
        <p:spPr bwMode="auto">
          <a:xfrm>
            <a:off x="2100263" y="4914900"/>
            <a:ext cx="1647825" cy="14097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1446550"/>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Timed Tracking System With Fine Tuning Resistors</a:t>
            </a:r>
          </a:p>
        </p:txBody>
      </p:sp>
      <p:sp>
        <p:nvSpPr>
          <p:cNvPr id="3" name="Rectangle 3"/>
          <p:cNvSpPr txBox="1">
            <a:spLocks/>
          </p:cNvSpPr>
          <p:nvPr/>
        </p:nvSpPr>
        <p:spPr>
          <a:xfrm>
            <a:off x="457200" y="1600200"/>
            <a:ext cx="7467600" cy="4525963"/>
          </a:xfrm>
          <a:prstGeom prst="rect">
            <a:avLst/>
          </a:prstGeom>
        </p:spPr>
        <p:txBody>
          <a:bodyPr/>
          <a:lstStyle/>
          <a:p>
            <a:pPr marL="420624" marR="0" lvl="0" indent="-384048" algn="just" defTabSz="914400" rtl="0" eaLnBrk="1" fontAlgn="auto" latinLnBrk="0" hangingPunct="1">
              <a:lnSpc>
                <a:spcPct val="100000"/>
              </a:lnSpc>
              <a:spcBef>
                <a:spcPct val="20000"/>
              </a:spcBef>
              <a:spcAft>
                <a:spcPts val="0"/>
              </a:spcAft>
              <a:buSzPct val="120000"/>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 timed tracking system will only allow for the motors to turn at proper intervals to nearly the correct location in which the sun will be located, then fine tuning can be used with photo resistors in order to point directly at the sun with the most accuracy.</a:t>
            </a:r>
          </a:p>
        </p:txBody>
      </p:sp>
      <p:pic>
        <p:nvPicPr>
          <p:cNvPr id="4" name="Picture 4"/>
          <p:cNvPicPr>
            <a:picLocks noChangeAspect="1" noChangeArrowheads="1"/>
          </p:cNvPicPr>
          <p:nvPr/>
        </p:nvPicPr>
        <p:blipFill>
          <a:blip r:embed="rId2" cstate="print"/>
          <a:srcRect/>
          <a:stretch>
            <a:fillRect/>
          </a:stretch>
        </p:blipFill>
        <p:spPr bwMode="auto">
          <a:xfrm>
            <a:off x="1571625" y="4267200"/>
            <a:ext cx="3105150" cy="1971675"/>
          </a:xfrm>
          <a:prstGeom prst="rect">
            <a:avLst/>
          </a:prstGeom>
          <a:noFill/>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4343400" y="4238625"/>
            <a:ext cx="1990725" cy="1619250"/>
          </a:xfrm>
          <a:prstGeom prst="rect">
            <a:avLst/>
          </a:prstGeom>
          <a:noFill/>
          <a:ln w="9525">
            <a:noFill/>
            <a:miter lim="800000"/>
            <a:headEnd/>
            <a:tailEnd/>
          </a:ln>
        </p:spPr>
      </p:pic>
      <p:pic>
        <p:nvPicPr>
          <p:cNvPr id="64515" name="Picture 3"/>
          <p:cNvPicPr>
            <a:picLocks noChangeAspect="1" noChangeArrowheads="1"/>
          </p:cNvPicPr>
          <p:nvPr/>
        </p:nvPicPr>
        <p:blipFill>
          <a:blip r:embed="rId3" cstate="print"/>
          <a:srcRect/>
          <a:stretch>
            <a:fillRect/>
          </a:stretch>
        </p:blipFill>
        <p:spPr bwMode="auto">
          <a:xfrm>
            <a:off x="1905000" y="4191000"/>
            <a:ext cx="2190750" cy="1771650"/>
          </a:xfrm>
          <a:prstGeom prst="rect">
            <a:avLst/>
          </a:prstGeom>
          <a:noFill/>
          <a:ln w="9525">
            <a:noFill/>
            <a:miter lim="800000"/>
            <a:headEnd/>
            <a:tailEnd/>
          </a:ln>
        </p:spPr>
      </p:pic>
      <p:sp>
        <p:nvSpPr>
          <p:cNvPr id="3" name="Rectangle 3"/>
          <p:cNvSpPr txBox="1">
            <a:spLocks/>
          </p:cNvSpPr>
          <p:nvPr/>
        </p:nvSpPr>
        <p:spPr>
          <a:xfrm>
            <a:off x="457200" y="1600201"/>
            <a:ext cx="7467600" cy="2819400"/>
          </a:xfrm>
          <a:prstGeom prst="rect">
            <a:avLst/>
          </a:prstGeom>
        </p:spPr>
        <p:txBody>
          <a:bodyPr/>
          <a:lstStyle/>
          <a:p>
            <a:pPr marL="608013" marR="0" lvl="0" indent="-571500" algn="just" defTabSz="914400" rtl="0" eaLnBrk="1" fontAlgn="auto" latinLnBrk="0" hangingPunct="1">
              <a:lnSpc>
                <a:spcPct val="100000"/>
              </a:lnSpc>
              <a:spcBef>
                <a:spcPts val="600"/>
              </a:spcBef>
              <a:spcAft>
                <a:spcPts val="600"/>
              </a:spcAft>
              <a:buSzPct val="120000"/>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Increases the amount of energy created by solar cells from 20-60% </a:t>
            </a:r>
            <a:r>
              <a:rPr lang="en-US" sz="2800" dirty="0" smtClean="0">
                <a:solidFill>
                  <a:schemeClr val="bg2">
                    <a:lumMod val="10000"/>
                  </a:schemeClr>
                </a:solidFill>
                <a:latin typeface="Times New Roman" pitchFamily="18" charset="0"/>
                <a:cs typeface="Times New Roman" pitchFamily="18" charset="0"/>
              </a:rPr>
              <a:t>compared to cells</a:t>
            </a:r>
            <a:r>
              <a:rPr kumimoji="0" lang="en-US" sz="2800" b="0" i="0" u="none" strike="noStrike" kern="1200" cap="none" spc="0" normalizeH="0" baseline="0" noProof="0" dirty="0" smtClean="0">
                <a:ln>
                  <a:noFill/>
                </a:ln>
                <a:solidFill>
                  <a:schemeClr val="bg2">
                    <a:lumMod val="10000"/>
                  </a:schemeClr>
                </a:solidFill>
                <a:effectLst/>
                <a:uLnTx/>
                <a:uFillTx/>
                <a:latin typeface="Times New Roman" pitchFamily="18" charset="0"/>
                <a:cs typeface="Times New Roman" pitchFamily="18" charset="0"/>
              </a:rPr>
              <a:t> </a:t>
            </a: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without a tracking system</a:t>
            </a:r>
          </a:p>
          <a:p>
            <a:pPr marL="608013" marR="0" lvl="0" indent="-571500" algn="just" defTabSz="914400" rtl="0" eaLnBrk="1" fontAlgn="auto" latinLnBrk="0" hangingPunct="1">
              <a:lnSpc>
                <a:spcPct val="100000"/>
              </a:lnSpc>
              <a:spcBef>
                <a:spcPts val="600"/>
              </a:spcBef>
              <a:spcAft>
                <a:spcPts val="600"/>
              </a:spcAft>
              <a:buSzPct val="120000"/>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Allows for more parallel rays of light to be captured than a system with a single degree of freedom.</a:t>
            </a:r>
          </a:p>
          <a:p>
            <a:pPr marL="608013" marR="0" lvl="0" indent="-57150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mn-lt"/>
              <a:ea typeface="+mn-ea"/>
              <a:cs typeface="+mn-cs"/>
            </a:endParaRPr>
          </a:p>
          <a:p>
            <a:pPr marL="608013" marR="0" lvl="0" indent="-571500" algn="l" defTabSz="914400" rtl="0" eaLnBrk="1" fontAlgn="auto" latinLnBrk="0" hangingPunct="1">
              <a:lnSpc>
                <a:spcPct val="100000"/>
              </a:lnSpc>
              <a:spcBef>
                <a:spcPct val="20000"/>
              </a:spcBef>
              <a:spcAft>
                <a:spcPts val="0"/>
              </a:spcAft>
              <a:buClr>
                <a:schemeClr val="accent1"/>
              </a:buClr>
              <a:buSzPct val="80000"/>
              <a:buFont typeface="Wingdings 2" pitchFamily="18" charset="2"/>
              <a:buNone/>
              <a:tabLst/>
              <a:defRPr/>
            </a:pPr>
            <a:endParaRPr kumimoji="0" lang="en-US" sz="2400" b="0" i="0" u="none" strike="noStrike" kern="1200" cap="none" spc="0" normalizeH="0" baseline="0" noProof="0" dirty="0" smtClean="0">
              <a:ln>
                <a:noFill/>
              </a:ln>
              <a:solidFill>
                <a:srgbClr val="000000"/>
              </a:solidFill>
              <a:effectLst/>
              <a:uLnTx/>
              <a:uFillTx/>
              <a:latin typeface="+mn-lt"/>
              <a:ea typeface="+mn-ea"/>
              <a:cs typeface="+mn-cs"/>
            </a:endParaRPr>
          </a:p>
          <a:p>
            <a:pPr marL="608013" marR="0" lvl="0" indent="-571500" algn="l" defTabSz="914400" rtl="0" eaLnBrk="1" fontAlgn="auto" latinLnBrk="0" hangingPunct="1">
              <a:lnSpc>
                <a:spcPct val="100000"/>
              </a:lnSpc>
              <a:spcBef>
                <a:spcPct val="20000"/>
              </a:spcBef>
              <a:spcAft>
                <a:spcPts val="0"/>
              </a:spcAft>
              <a:buClr>
                <a:schemeClr val="accent1"/>
              </a:buClr>
              <a:buSzPct val="80000"/>
              <a:buFont typeface="Wingdings 2" pitchFamily="18" charset="2"/>
              <a:buNone/>
              <a:tabLst/>
              <a:defRPr/>
            </a:pPr>
            <a:endParaRPr kumimoji="0" lang="en-US" sz="2400" b="0" i="0" u="none" strike="noStrike" kern="1200" cap="none" spc="0" normalizeH="0" baseline="0" noProof="0" dirty="0" smtClean="0">
              <a:ln>
                <a:noFill/>
              </a:ln>
              <a:solidFill>
                <a:srgbClr val="000000"/>
              </a:solidFill>
              <a:effectLst/>
              <a:uLnTx/>
              <a:uFillTx/>
              <a:latin typeface="+mn-lt"/>
              <a:ea typeface="+mn-ea"/>
              <a:cs typeface="+mn-cs"/>
            </a:endParaRPr>
          </a:p>
          <a:p>
            <a:pPr marL="608013" marR="0" lvl="0" indent="-571500" algn="l" defTabSz="914400" rtl="0" eaLnBrk="1" fontAlgn="auto" latinLnBrk="0" hangingPunct="1">
              <a:lnSpc>
                <a:spcPct val="100000"/>
              </a:lnSpc>
              <a:spcBef>
                <a:spcPct val="20000"/>
              </a:spcBef>
              <a:spcAft>
                <a:spcPts val="0"/>
              </a:spcAft>
              <a:buClr>
                <a:schemeClr val="accent1"/>
              </a:buClr>
              <a:buSzPct val="80000"/>
              <a:buFont typeface="Wingdings 2" pitchFamily="18" charset="2"/>
              <a:buNone/>
              <a:tabLst/>
              <a:defRPr/>
            </a:pPr>
            <a:endParaRPr lang="en-US" sz="2400" dirty="0">
              <a:solidFill>
                <a:srgbClr val="000000"/>
              </a:solidFill>
            </a:endParaRPr>
          </a:p>
          <a:p>
            <a:pPr marL="608013" marR="0" lvl="0" indent="-571500" algn="l" defTabSz="914400" rtl="0" eaLnBrk="1" fontAlgn="auto" latinLnBrk="0" hangingPunct="1">
              <a:lnSpc>
                <a:spcPct val="100000"/>
              </a:lnSpc>
              <a:spcBef>
                <a:spcPct val="20000"/>
              </a:spcBef>
              <a:spcAft>
                <a:spcPts val="0"/>
              </a:spcAft>
              <a:buClr>
                <a:schemeClr val="accent1"/>
              </a:buClr>
              <a:buSzPct val="80000"/>
              <a:buFont typeface="Wingdings 2" pitchFamily="18" charset="2"/>
              <a:buNone/>
              <a:tabLst/>
              <a:defRPr/>
            </a:pPr>
            <a:r>
              <a:rPr kumimoji="0" lang="en-US" sz="2400" b="0" i="0" u="none" strike="noStrike" kern="1200" cap="none" spc="0" normalizeH="0" baseline="0" noProof="0" dirty="0" smtClean="0">
                <a:ln>
                  <a:noFill/>
                </a:ln>
                <a:solidFill>
                  <a:srgbClr val="000000"/>
                </a:solidFill>
                <a:effectLst/>
                <a:uLnTx/>
                <a:uFillTx/>
                <a:latin typeface="+mn-lt"/>
                <a:ea typeface="+mn-ea"/>
                <a:cs typeface="+mn-cs"/>
              </a:rPr>
              <a:t>			</a:t>
            </a:r>
          </a:p>
        </p:txBody>
      </p:sp>
      <p:sp>
        <p:nvSpPr>
          <p:cNvPr id="6" name="TextBox 5"/>
          <p:cNvSpPr txBox="1"/>
          <p:nvPr/>
        </p:nvSpPr>
        <p:spPr>
          <a:xfrm>
            <a:off x="0" y="304800"/>
            <a:ext cx="9144000" cy="1138773"/>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Tracking System</a:t>
            </a:r>
          </a:p>
          <a:p>
            <a:pPr algn="ctr"/>
            <a:r>
              <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(Two </a:t>
            </a:r>
            <a:r>
              <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Degrees </a:t>
            </a:r>
            <a:r>
              <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of Freedom)</a:t>
            </a:r>
          </a:p>
        </p:txBody>
      </p:sp>
      <p:sp>
        <p:nvSpPr>
          <p:cNvPr id="2" name="TextBox 1"/>
          <p:cNvSpPr txBox="1"/>
          <p:nvPr/>
        </p:nvSpPr>
        <p:spPr>
          <a:xfrm>
            <a:off x="1828800" y="5867400"/>
            <a:ext cx="2971800" cy="338554"/>
          </a:xfrm>
          <a:prstGeom prst="rect">
            <a:avLst/>
          </a:prstGeom>
          <a:noFill/>
        </p:spPr>
        <p:txBody>
          <a:bodyPr wrap="square" rtlCol="0">
            <a:spAutoFit/>
          </a:bodyPr>
          <a:lstStyle/>
          <a:p>
            <a:r>
              <a:rPr lang="en-US" sz="1600" dirty="0" smtClean="0">
                <a:solidFill>
                  <a:schemeClr val="bg2">
                    <a:lumMod val="10000"/>
                  </a:schemeClr>
                </a:solidFill>
              </a:rPr>
              <a:t>1 Degree of Freedom</a:t>
            </a:r>
            <a:endParaRPr lang="en-US" sz="1600" dirty="0">
              <a:solidFill>
                <a:schemeClr val="bg2">
                  <a:lumMod val="10000"/>
                </a:schemeClr>
              </a:solidFill>
            </a:endParaRPr>
          </a:p>
        </p:txBody>
      </p:sp>
      <p:sp>
        <p:nvSpPr>
          <p:cNvPr id="4" name="TextBox 3"/>
          <p:cNvSpPr txBox="1"/>
          <p:nvPr/>
        </p:nvSpPr>
        <p:spPr>
          <a:xfrm>
            <a:off x="4191000" y="5867400"/>
            <a:ext cx="3581400" cy="338554"/>
          </a:xfrm>
          <a:prstGeom prst="rect">
            <a:avLst/>
          </a:prstGeom>
          <a:noFill/>
        </p:spPr>
        <p:txBody>
          <a:bodyPr wrap="square" rtlCol="0">
            <a:spAutoFit/>
          </a:bodyPr>
          <a:lstStyle/>
          <a:p>
            <a:r>
              <a:rPr lang="en-US" sz="1600" dirty="0" smtClean="0">
                <a:solidFill>
                  <a:schemeClr val="bg2">
                    <a:lumMod val="10000"/>
                  </a:schemeClr>
                </a:solidFill>
              </a:rPr>
              <a:t>2 Degrees of Freedom</a:t>
            </a:r>
            <a:endParaRPr lang="en-US" sz="1600" dirty="0">
              <a:solidFill>
                <a:schemeClr val="bg2">
                  <a:lumMod val="10000"/>
                </a:schemeClr>
              </a:solidFill>
            </a:endParaRP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p:cNvSpPr>
          <p:nvPr/>
        </p:nvSpPr>
        <p:spPr>
          <a:xfrm>
            <a:off x="228600" y="2286000"/>
            <a:ext cx="6781800" cy="3840162"/>
          </a:xfrm>
          <a:prstGeom prst="rect">
            <a:avLst/>
          </a:prstGeom>
        </p:spPr>
        <p:txBody>
          <a:bodyPr/>
          <a:lstStyle/>
          <a:p>
            <a:pPr marL="420624" marR="0" lvl="0" indent="-384048" algn="just" defTabSz="914400" rtl="0" eaLnBrk="1" fontAlgn="auto" latinLnBrk="0" hangingPunct="1">
              <a:lnSpc>
                <a:spcPct val="100000"/>
              </a:lnSpc>
              <a:spcBef>
                <a:spcPts val="600"/>
              </a:spcBef>
              <a:spcAft>
                <a:spcPts val="600"/>
              </a:spcAft>
              <a:buSzPct val="120000"/>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Low revolution high torque motor</a:t>
            </a:r>
          </a:p>
          <a:p>
            <a:pPr marL="420624" marR="0" lvl="0" indent="-384048" algn="just" defTabSz="914400" rtl="0" eaLnBrk="1" fontAlgn="auto" latinLnBrk="0" hangingPunct="1">
              <a:lnSpc>
                <a:spcPct val="100000"/>
              </a:lnSpc>
              <a:spcBef>
                <a:spcPts val="600"/>
              </a:spcBef>
              <a:spcAft>
                <a:spcPts val="600"/>
              </a:spcAft>
              <a:buSzPct val="120000"/>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Geared motor</a:t>
            </a:r>
          </a:p>
          <a:p>
            <a:pPr marL="420624" marR="0" lvl="0" indent="-384048" algn="just" defTabSz="914400" rtl="0" eaLnBrk="1" fontAlgn="auto" latinLnBrk="0" hangingPunct="1">
              <a:lnSpc>
                <a:spcPct val="100000"/>
              </a:lnSpc>
              <a:spcBef>
                <a:spcPts val="600"/>
              </a:spcBef>
              <a:spcAft>
                <a:spcPts val="600"/>
              </a:spcAft>
              <a:buSzPct val="120000"/>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12V motor .020 Amperes without load</a:t>
            </a:r>
          </a:p>
          <a:p>
            <a:pPr marL="420624" marR="0" lvl="0" indent="-384048" algn="just" defTabSz="914400" rtl="0" eaLnBrk="1" fontAlgn="auto" latinLnBrk="0" hangingPunct="1">
              <a:lnSpc>
                <a:spcPct val="100000"/>
              </a:lnSpc>
              <a:spcBef>
                <a:spcPts val="600"/>
              </a:spcBef>
              <a:spcAft>
                <a:spcPts val="600"/>
              </a:spcAft>
              <a:buSzPct val="120000"/>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4 Revolutions a minute</a:t>
            </a:r>
          </a:p>
          <a:p>
            <a:pPr marL="420624" marR="0" lvl="0" indent="-384048" algn="just" defTabSz="914400" rtl="0" eaLnBrk="1" fontAlgn="auto" latinLnBrk="0" hangingPunct="1">
              <a:lnSpc>
                <a:spcPct val="100000"/>
              </a:lnSpc>
              <a:spcBef>
                <a:spcPts val="600"/>
              </a:spcBef>
              <a:spcAft>
                <a:spcPts val="600"/>
              </a:spcAft>
              <a:buSzPct val="120000"/>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Part# PP GF30 Approximately $5.00, used in the automotive industry</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pitchFamily="18" charset="2"/>
              <a:buNone/>
              <a:tabLst/>
              <a:defRPr/>
            </a:pPr>
            <a:endParaRPr kumimoji="0" lang="en-US" sz="2400" b="0"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5" name="TextBox 4"/>
          <p:cNvSpPr txBox="1"/>
          <p:nvPr/>
        </p:nvSpPr>
        <p:spPr>
          <a:xfrm>
            <a:off x="0" y="304800"/>
            <a:ext cx="9144000" cy="769441"/>
          </a:xfrm>
          <a:prstGeom prst="rect">
            <a:avLst/>
          </a:prstGeom>
          <a:noFill/>
        </p:spPr>
        <p:txBody>
          <a:bodyPr wrap="square" rtlCol="0">
            <a:spAutoFit/>
          </a:bodyPr>
          <a:lstStyle/>
          <a:p>
            <a:pPr algn="ctr"/>
            <a:r>
              <a:rPr lang="en-US" sz="4400" b="1"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Motors for </a:t>
            </a: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Tracking</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pic>
        <p:nvPicPr>
          <p:cNvPr id="81921" name="Picture 1"/>
          <p:cNvPicPr>
            <a:picLocks noChangeAspect="1" noChangeArrowheads="1"/>
          </p:cNvPicPr>
          <p:nvPr/>
        </p:nvPicPr>
        <p:blipFill>
          <a:blip r:embed="rId2" cstate="print"/>
          <a:srcRect/>
          <a:stretch>
            <a:fillRect/>
          </a:stretch>
        </p:blipFill>
        <p:spPr bwMode="auto">
          <a:xfrm>
            <a:off x="6248401" y="1466850"/>
            <a:ext cx="2816062" cy="28765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p:cNvSpPr>
          <p:nvPr/>
        </p:nvSpPr>
        <p:spPr>
          <a:xfrm>
            <a:off x="457200" y="1798637"/>
            <a:ext cx="7467600" cy="3840163"/>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SzPct val="120000"/>
              <a:buFont typeface="Arial" pitchFamily="34" charset="0"/>
              <a:buChar char="•"/>
              <a:tabLst/>
              <a:defRPr/>
            </a:pPr>
            <a:r>
              <a:rPr kumimoji="0" lang="en-US" sz="280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PIC 16F690 Microcontroller</a:t>
            </a:r>
          </a:p>
          <a:p>
            <a:pPr marL="420624" marR="0" lvl="0" indent="-384048" algn="l" defTabSz="914400" rtl="0" eaLnBrk="1" fontAlgn="auto" latinLnBrk="0" hangingPunct="1">
              <a:lnSpc>
                <a:spcPct val="100000"/>
              </a:lnSpc>
              <a:spcBef>
                <a:spcPct val="20000"/>
              </a:spcBef>
              <a:spcAft>
                <a:spcPts val="0"/>
              </a:spcAft>
              <a:buSzPct val="120000"/>
              <a:buFont typeface="Arial" pitchFamily="34" charset="0"/>
              <a:buChar char="•"/>
              <a:tabLst/>
              <a:defRPr/>
            </a:pPr>
            <a:r>
              <a:rPr kumimoji="0" lang="en-US" sz="280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8MHz with 7Kb of memory</a:t>
            </a:r>
          </a:p>
          <a:p>
            <a:pPr marL="420624" marR="0" lvl="0" indent="-384048" algn="l" defTabSz="914400" rtl="0" eaLnBrk="1" fontAlgn="auto" latinLnBrk="0" hangingPunct="1">
              <a:lnSpc>
                <a:spcPct val="100000"/>
              </a:lnSpc>
              <a:spcBef>
                <a:spcPct val="20000"/>
              </a:spcBef>
              <a:spcAft>
                <a:spcPts val="0"/>
              </a:spcAft>
              <a:buSzPct val="120000"/>
              <a:buFont typeface="Arial" pitchFamily="34" charset="0"/>
              <a:buChar char="•"/>
              <a:tabLst/>
              <a:defRPr/>
            </a:pPr>
            <a:r>
              <a:rPr kumimoji="0" lang="en-US" sz="280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-40 º F – 257 º F</a:t>
            </a:r>
          </a:p>
          <a:p>
            <a:pPr marL="420624" marR="0" lvl="0" indent="-384048" algn="l" defTabSz="914400" rtl="0" eaLnBrk="1" fontAlgn="auto" latinLnBrk="0" hangingPunct="1">
              <a:lnSpc>
                <a:spcPct val="100000"/>
              </a:lnSpc>
              <a:spcBef>
                <a:spcPct val="20000"/>
              </a:spcBef>
              <a:spcAft>
                <a:spcPts val="0"/>
              </a:spcAft>
              <a:buSzPct val="120000"/>
              <a:buFont typeface="Arial" pitchFamily="34" charset="0"/>
              <a:buChar char="•"/>
              <a:tabLst/>
              <a:defRPr/>
            </a:pPr>
            <a:r>
              <a:rPr kumimoji="0" lang="en-US" sz="280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Rated for forty years</a:t>
            </a:r>
          </a:p>
          <a:p>
            <a:pPr marL="420624" marR="0" lvl="0" indent="-384048" algn="l" defTabSz="914400" rtl="0" eaLnBrk="1" fontAlgn="auto" latinLnBrk="0" hangingPunct="1">
              <a:lnSpc>
                <a:spcPct val="100000"/>
              </a:lnSpc>
              <a:spcBef>
                <a:spcPct val="20000"/>
              </a:spcBef>
              <a:spcAft>
                <a:spcPts val="0"/>
              </a:spcAft>
              <a:buSzPct val="120000"/>
              <a:buFont typeface="Arial" pitchFamily="34" charset="0"/>
              <a:buChar char="•"/>
              <a:tabLst/>
              <a:defRPr/>
            </a:pPr>
            <a:r>
              <a:rPr kumimoji="0" lang="en-US" sz="280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20-Pin Flash-Based</a:t>
            </a:r>
          </a:p>
          <a:p>
            <a:pPr marL="420624" marR="0" lvl="0" indent="-384048" algn="l" defTabSz="914400" rtl="0" eaLnBrk="1" fontAlgn="auto" latinLnBrk="0" hangingPunct="1">
              <a:lnSpc>
                <a:spcPct val="100000"/>
              </a:lnSpc>
              <a:spcBef>
                <a:spcPct val="20000"/>
              </a:spcBef>
              <a:spcAft>
                <a:spcPts val="0"/>
              </a:spcAft>
              <a:buSzPct val="120000"/>
              <a:buFont typeface="Arial" pitchFamily="34" charset="0"/>
              <a:buChar char="•"/>
              <a:tabLst/>
              <a:defRPr/>
            </a:pPr>
            <a:r>
              <a:rPr kumimoji="0" lang="en-US" sz="280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Operating voltage 2.0-5.5V</a:t>
            </a:r>
          </a:p>
          <a:p>
            <a:pPr marL="420624" marR="0" lvl="0" indent="-384048" algn="l" defTabSz="914400" rtl="0" eaLnBrk="1" fontAlgn="auto" latinLnBrk="0" hangingPunct="1">
              <a:lnSpc>
                <a:spcPct val="100000"/>
              </a:lnSpc>
              <a:spcBef>
                <a:spcPct val="20000"/>
              </a:spcBef>
              <a:spcAft>
                <a:spcPts val="0"/>
              </a:spcAft>
              <a:buSzPct val="120000"/>
              <a:buFont typeface="Arial" pitchFamily="34" charset="0"/>
              <a:buChar char="•"/>
              <a:tabLst/>
              <a:defRPr/>
            </a:pPr>
            <a:r>
              <a:rPr kumimoji="0" lang="en-US" sz="280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Low power and power saving options</a:t>
            </a:r>
          </a:p>
        </p:txBody>
      </p:sp>
      <p:sp>
        <p:nvSpPr>
          <p:cNvPr id="5" name="TextBox 4"/>
          <p:cNvSpPr txBox="1"/>
          <p:nvPr/>
        </p:nvSpPr>
        <p:spPr>
          <a:xfrm>
            <a:off x="0" y="304800"/>
            <a:ext cx="9144000" cy="1446550"/>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Microcontroller for </a:t>
            </a:r>
          </a:p>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Tracking System </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pic>
        <p:nvPicPr>
          <p:cNvPr id="80897" name="Picture 1"/>
          <p:cNvPicPr>
            <a:picLocks noChangeAspect="1" noChangeArrowheads="1"/>
          </p:cNvPicPr>
          <p:nvPr/>
        </p:nvPicPr>
        <p:blipFill>
          <a:blip r:embed="rId2" cstate="print"/>
          <a:srcRect/>
          <a:stretch>
            <a:fillRect/>
          </a:stretch>
        </p:blipFill>
        <p:spPr bwMode="auto">
          <a:xfrm>
            <a:off x="6019800" y="2062163"/>
            <a:ext cx="1343025" cy="27336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Tracking System Circuitry</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pic>
        <p:nvPicPr>
          <p:cNvPr id="11" name="Picture 12"/>
          <p:cNvPicPr>
            <a:picLocks noChangeAspect="1" noChangeArrowheads="1"/>
          </p:cNvPicPr>
          <p:nvPr/>
        </p:nvPicPr>
        <p:blipFill>
          <a:blip r:embed="rId2" cstate="print"/>
          <a:srcRect/>
          <a:stretch>
            <a:fillRect/>
          </a:stretch>
        </p:blipFill>
        <p:spPr bwMode="auto">
          <a:xfrm>
            <a:off x="152400" y="1319213"/>
            <a:ext cx="8839200" cy="45386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60" name="Picture 8"/>
          <p:cNvPicPr>
            <a:picLocks noGrp="1" noChangeAspect="1" noChangeArrowheads="1"/>
          </p:cNvPicPr>
          <p:nvPr>
            <p:ph sz="half" idx="2"/>
          </p:nvPr>
        </p:nvPicPr>
        <p:blipFill>
          <a:blip r:embed="rId2" cstate="print"/>
          <a:srcRect/>
          <a:stretch>
            <a:fillRect/>
          </a:stretch>
        </p:blipFill>
        <p:spPr>
          <a:xfrm>
            <a:off x="2562225" y="0"/>
            <a:ext cx="6581775" cy="6858000"/>
          </a:xfrm>
          <a:ln/>
        </p:spPr>
      </p:pic>
      <p:sp>
        <p:nvSpPr>
          <p:cNvPr id="4" name="TextBox 3"/>
          <p:cNvSpPr txBox="1"/>
          <p:nvPr/>
        </p:nvSpPr>
        <p:spPr>
          <a:xfrm>
            <a:off x="-76200" y="304800"/>
            <a:ext cx="2743200" cy="1938992"/>
          </a:xfrm>
          <a:prstGeom prst="rect">
            <a:avLst/>
          </a:prstGeom>
          <a:noFill/>
        </p:spPr>
        <p:txBody>
          <a:bodyPr wrap="square" rtlCol="0">
            <a:spAutoFit/>
          </a:bodyPr>
          <a:lstStyle/>
          <a:p>
            <a:pPr algn="ctr"/>
            <a:r>
              <a:rPr lang="en-US" sz="40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Tracking System Diagram</a:t>
            </a: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p:cNvPicPr>
            <a:picLocks noGrp="1" noChangeAspect="1" noChangeArrowheads="1"/>
          </p:cNvPicPr>
          <p:nvPr>
            <p:ph type="body" sz="half" idx="1"/>
          </p:nvPr>
        </p:nvPicPr>
        <p:blipFill>
          <a:blip r:embed="rId2" cstate="print"/>
          <a:srcRect/>
          <a:stretch>
            <a:fillRect/>
          </a:stretch>
        </p:blipFill>
        <p:spPr>
          <a:xfrm>
            <a:off x="3270250" y="0"/>
            <a:ext cx="5873750" cy="6858000"/>
          </a:xfrm>
          <a:ln/>
        </p:spPr>
      </p:pic>
      <p:sp>
        <p:nvSpPr>
          <p:cNvPr id="5" name="TextBox 4"/>
          <p:cNvSpPr txBox="1"/>
          <p:nvPr/>
        </p:nvSpPr>
        <p:spPr>
          <a:xfrm>
            <a:off x="0" y="304800"/>
            <a:ext cx="3270250" cy="2800767"/>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Sequence of Timing System Events</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6934200" cy="2743200"/>
          </a:xfrm>
        </p:spPr>
        <p:txBody>
          <a:bodyPr>
            <a:normAutofit/>
          </a:bodyPr>
          <a:lstStyle/>
          <a:p>
            <a:pPr>
              <a:buClrTx/>
              <a:buSzPct val="120000"/>
              <a:buNone/>
            </a:pPr>
            <a:r>
              <a:rPr lang="en-US" sz="2800" dirty="0" smtClean="0">
                <a:solidFill>
                  <a:schemeClr val="bg2">
                    <a:lumMod val="10000"/>
                  </a:schemeClr>
                </a:solidFill>
                <a:latin typeface="Times New Roman" pitchFamily="18" charset="0"/>
                <a:cs typeface="Times New Roman" pitchFamily="18" charset="0"/>
              </a:rPr>
              <a:t>Goals and Objectives</a:t>
            </a:r>
          </a:p>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Display power generated</a:t>
            </a:r>
          </a:p>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Display battery charge state</a:t>
            </a:r>
          </a:p>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Display the temperature inside the MAHST unit</a:t>
            </a:r>
          </a:p>
          <a:p>
            <a:pPr>
              <a:buClrTx/>
              <a:buSzPct val="120000"/>
              <a:buFont typeface="Arial" pitchFamily="34" charset="0"/>
              <a:buChar char="•"/>
            </a:pPr>
            <a:endParaRPr lang="en-US" sz="2800" dirty="0">
              <a:solidFill>
                <a:schemeClr val="bg2">
                  <a:lumMod val="10000"/>
                </a:schemeClr>
              </a:solidFill>
              <a:latin typeface="Times New Roman" pitchFamily="18" charset="0"/>
              <a:cs typeface="Times New Roman" pitchFamily="18" charset="0"/>
            </a:endParaRPr>
          </a:p>
        </p:txBody>
      </p:sp>
      <p:sp>
        <p:nvSpPr>
          <p:cNvPr id="5" name="TextBox 4"/>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MAHST Monitoring System</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04799"/>
            <a:ext cx="8153400" cy="1046440"/>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Solution</a:t>
            </a:r>
            <a:endParaRPr lang="en-US" sz="4400" b="1" dirty="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a:p>
            <a:pPr algn="ctr"/>
            <a:endParaRPr lang="en-US" dirty="0">
              <a:solidFill>
                <a:schemeClr val="bg2">
                  <a:lumMod val="10000"/>
                </a:schemeClr>
              </a:solidFill>
            </a:endParaRPr>
          </a:p>
        </p:txBody>
      </p:sp>
      <p:sp>
        <p:nvSpPr>
          <p:cNvPr id="6" name="TextBox 5"/>
          <p:cNvSpPr txBox="1"/>
          <p:nvPr/>
        </p:nvSpPr>
        <p:spPr>
          <a:xfrm>
            <a:off x="762000" y="1494472"/>
            <a:ext cx="6934200" cy="1477328"/>
          </a:xfrm>
          <a:prstGeom prst="rect">
            <a:avLst/>
          </a:prstGeom>
          <a:noFill/>
        </p:spPr>
        <p:txBody>
          <a:bodyPr wrap="square" rtlCol="0">
            <a:spAutoFit/>
          </a:bodyPr>
          <a:lstStyle/>
          <a:p>
            <a:pPr algn="just"/>
            <a:r>
              <a:rPr lang="en-US" dirty="0">
                <a:solidFill>
                  <a:schemeClr val="bg2">
                    <a:lumMod val="10000"/>
                  </a:schemeClr>
                </a:solidFill>
              </a:rPr>
              <a:t>T</a:t>
            </a:r>
            <a:r>
              <a:rPr lang="en-US" dirty="0" smtClean="0">
                <a:solidFill>
                  <a:schemeClr val="bg2">
                    <a:lumMod val="10000"/>
                  </a:schemeClr>
                </a:solidFill>
              </a:rPr>
              <a:t>o prevent these problems, making use of a clean renewable energy source is ideal. Our solution </a:t>
            </a:r>
            <a:r>
              <a:rPr lang="en-US" dirty="0">
                <a:solidFill>
                  <a:schemeClr val="bg2">
                    <a:lumMod val="10000"/>
                  </a:schemeClr>
                </a:solidFill>
              </a:rPr>
              <a:t>is to combine both solar thermal and solar photovoltaic panel technologies into a single power generating unit known as </a:t>
            </a:r>
            <a:r>
              <a:rPr lang="en-US" b="1" dirty="0" smtClean="0">
                <a:solidFill>
                  <a:schemeClr val="bg2">
                    <a:lumMod val="10000"/>
                  </a:schemeClr>
                </a:solidFill>
                <a:effectLst>
                  <a:outerShdw blurRad="38100" dist="38100" dir="2700000" algn="tl">
                    <a:srgbClr val="000000">
                      <a:alpha val="43137"/>
                    </a:srgbClr>
                  </a:outerShdw>
                </a:effectLst>
              </a:rPr>
              <a:t>MAHST</a:t>
            </a:r>
            <a:r>
              <a:rPr lang="en-US" dirty="0" smtClean="0">
                <a:solidFill>
                  <a:schemeClr val="bg2">
                    <a:lumMod val="10000"/>
                  </a:schemeClr>
                </a:solidFill>
              </a:rPr>
              <a:t>. MAHST stands for Mini At-Home Solar Thermal power generation.</a:t>
            </a:r>
            <a:endParaRPr lang="en-US" dirty="0">
              <a:solidFill>
                <a:schemeClr val="bg2">
                  <a:lumMod val="10000"/>
                </a:schemeClr>
              </a:solidFill>
            </a:endParaRPr>
          </a:p>
        </p:txBody>
      </p:sp>
      <p:pic>
        <p:nvPicPr>
          <p:cNvPr id="3891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76400" y="3048000"/>
            <a:ext cx="4171950" cy="2524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53528541"/>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7467600" cy="4038599"/>
          </a:xfrm>
        </p:spPr>
        <p:txBody>
          <a:bodyPr>
            <a:normAutofit fontScale="92500" lnSpcReduction="20000"/>
          </a:bodyPr>
          <a:lstStyle/>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28 pin DIP package</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1.8v – 5.5v operating range</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32kb of flash memory</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23 programmable I/O lines</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6 ADC channels</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10 bit ADC</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Boot loader support</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Compatible with Arduino UNO </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$4.30</a:t>
            </a:r>
          </a:p>
          <a:p>
            <a:endParaRPr lang="en-US" dirty="0">
              <a:solidFill>
                <a:schemeClr val="bg2">
                  <a:lumMod val="10000"/>
                </a:schemeClr>
              </a:solidFill>
            </a:endParaRPr>
          </a:p>
        </p:txBody>
      </p:sp>
      <p:pic>
        <p:nvPicPr>
          <p:cNvPr id="2050" name="Picture 2" descr="I:\DCIM\Camera\IMG_20110903_131425.jpg"/>
          <p:cNvPicPr>
            <a:picLocks noChangeAspect="1" noChangeArrowheads="1"/>
          </p:cNvPicPr>
          <p:nvPr/>
        </p:nvPicPr>
        <p:blipFill>
          <a:blip r:embed="rId2" cstate="print"/>
          <a:srcRect/>
          <a:stretch>
            <a:fillRect/>
          </a:stretch>
        </p:blipFill>
        <p:spPr bwMode="auto">
          <a:xfrm>
            <a:off x="4876800" y="1600200"/>
            <a:ext cx="3962400" cy="2971800"/>
          </a:xfrm>
          <a:prstGeom prst="rect">
            <a:avLst/>
          </a:prstGeom>
          <a:noFill/>
        </p:spPr>
      </p:pic>
      <p:sp>
        <p:nvSpPr>
          <p:cNvPr id="7" name="TextBox 6"/>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Atmel ATmega328p</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7467600" cy="4525963"/>
          </a:xfrm>
        </p:spPr>
        <p:txBody>
          <a:bodyPr>
            <a:noAutofit/>
          </a:bodyPr>
          <a:lstStyle/>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Programmable in C</a:t>
            </a:r>
          </a:p>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Extensive list of hardware libraries</a:t>
            </a:r>
          </a:p>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Simple layout and easy to use</a:t>
            </a:r>
          </a:p>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No code size limitations</a:t>
            </a:r>
          </a:p>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Large support community</a:t>
            </a:r>
          </a:p>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Open source/free</a:t>
            </a:r>
          </a:p>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UNO board with ATmega328p</a:t>
            </a:r>
          </a:p>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$26.95</a:t>
            </a:r>
            <a:endParaRPr lang="en-US" sz="2800" dirty="0">
              <a:solidFill>
                <a:schemeClr val="bg2">
                  <a:lumMod val="10000"/>
                </a:schemeClr>
              </a:solidFill>
              <a:latin typeface="Times New Roman" pitchFamily="18" charset="0"/>
              <a:cs typeface="Times New Roman" pitchFamily="18" charset="0"/>
            </a:endParaRPr>
          </a:p>
        </p:txBody>
      </p:sp>
      <p:pic>
        <p:nvPicPr>
          <p:cNvPr id="1026" name="Picture 2" descr="I:\DCIM\Camera\IMG_20110903_130133.jpg"/>
          <p:cNvPicPr>
            <a:picLocks noChangeAspect="1" noChangeArrowheads="1"/>
          </p:cNvPicPr>
          <p:nvPr/>
        </p:nvPicPr>
        <p:blipFill>
          <a:blip r:embed="rId2" cstate="print"/>
          <a:srcRect/>
          <a:stretch>
            <a:fillRect/>
          </a:stretch>
        </p:blipFill>
        <p:spPr bwMode="auto">
          <a:xfrm>
            <a:off x="5105400" y="2362200"/>
            <a:ext cx="3886200" cy="2914650"/>
          </a:xfrm>
          <a:prstGeom prst="rect">
            <a:avLst/>
          </a:prstGeom>
          <a:noFill/>
        </p:spPr>
      </p:pic>
      <p:sp>
        <p:nvSpPr>
          <p:cNvPr id="6" name="TextBox 5"/>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Arduino IDE and UNO Board</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Tx/>
              <a:buSzPct val="120000"/>
              <a:buFont typeface="Arial" pitchFamily="34" charset="0"/>
              <a:buChar char="•"/>
            </a:pPr>
            <a:r>
              <a:rPr lang="en-US" sz="2400" dirty="0" smtClean="0">
                <a:solidFill>
                  <a:schemeClr val="bg2">
                    <a:lumMod val="10000"/>
                  </a:schemeClr>
                </a:solidFill>
                <a:latin typeface="Times New Roman" pitchFamily="18" charset="0"/>
                <a:cs typeface="Times New Roman" pitchFamily="18" charset="0"/>
              </a:rPr>
              <a:t>Senses both AC and DC currents</a:t>
            </a:r>
          </a:p>
          <a:p>
            <a:pPr>
              <a:buClrTx/>
              <a:buSzPct val="120000"/>
              <a:buFont typeface="Arial" pitchFamily="34" charset="0"/>
              <a:buChar char="•"/>
            </a:pPr>
            <a:r>
              <a:rPr lang="en-US" sz="2400" dirty="0">
                <a:solidFill>
                  <a:schemeClr val="bg2">
                    <a:lumMod val="10000"/>
                  </a:schemeClr>
                </a:solidFill>
                <a:latin typeface="Times New Roman" pitchFamily="18" charset="0"/>
                <a:cs typeface="Times New Roman" pitchFamily="18" charset="0"/>
              </a:rPr>
              <a:t>M</a:t>
            </a:r>
            <a:r>
              <a:rPr lang="en-US" sz="2400" dirty="0" smtClean="0">
                <a:solidFill>
                  <a:schemeClr val="bg2">
                    <a:lumMod val="10000"/>
                  </a:schemeClr>
                </a:solidFill>
                <a:latin typeface="Times New Roman" pitchFamily="18" charset="0"/>
                <a:cs typeface="Times New Roman" pitchFamily="18" charset="0"/>
              </a:rPr>
              <a:t>easures up to ±5 amps</a:t>
            </a:r>
          </a:p>
          <a:p>
            <a:pPr>
              <a:buClrTx/>
              <a:buSzPct val="120000"/>
              <a:buFont typeface="Arial" pitchFamily="34" charset="0"/>
              <a:buChar char="•"/>
            </a:pPr>
            <a:r>
              <a:rPr lang="en-US" sz="2400" dirty="0" smtClean="0">
                <a:solidFill>
                  <a:schemeClr val="bg2">
                    <a:lumMod val="10000"/>
                  </a:schemeClr>
                </a:solidFill>
                <a:latin typeface="Times New Roman" pitchFamily="18" charset="0"/>
                <a:cs typeface="Times New Roman" pitchFamily="18" charset="0"/>
              </a:rPr>
              <a:t>4.5 to 5.5 V supply voltage</a:t>
            </a:r>
          </a:p>
          <a:p>
            <a:pPr>
              <a:buClrTx/>
              <a:buSzPct val="120000"/>
              <a:buFont typeface="Arial" pitchFamily="34" charset="0"/>
              <a:buChar char="•"/>
            </a:pPr>
            <a:r>
              <a:rPr lang="en-US" sz="2400" dirty="0" smtClean="0">
                <a:solidFill>
                  <a:schemeClr val="bg2">
                    <a:lumMod val="10000"/>
                  </a:schemeClr>
                </a:solidFill>
                <a:latin typeface="Times New Roman" pitchFamily="18" charset="0"/>
                <a:cs typeface="Times New Roman" pitchFamily="18" charset="0"/>
              </a:rPr>
              <a:t>-40 to +85°C operating range</a:t>
            </a:r>
          </a:p>
          <a:p>
            <a:pPr>
              <a:buClrTx/>
              <a:buSzPct val="120000"/>
              <a:buFont typeface="Arial" pitchFamily="34" charset="0"/>
              <a:buChar char="•"/>
            </a:pPr>
            <a:r>
              <a:rPr lang="en-US" sz="2400" dirty="0" smtClean="0">
                <a:solidFill>
                  <a:schemeClr val="bg2">
                    <a:lumMod val="10000"/>
                  </a:schemeClr>
                </a:solidFill>
                <a:latin typeface="Times New Roman" pitchFamily="18" charset="0"/>
                <a:cs typeface="Times New Roman" pitchFamily="18" charset="0"/>
              </a:rPr>
              <a:t>±1.5% error at TA = 25° </a:t>
            </a:r>
          </a:p>
          <a:p>
            <a:pPr>
              <a:buClrTx/>
              <a:buSzPct val="120000"/>
              <a:buFont typeface="Arial" pitchFamily="34" charset="0"/>
              <a:buChar char="•"/>
            </a:pPr>
            <a:r>
              <a:rPr lang="en-US" sz="2400" dirty="0" smtClean="0">
                <a:solidFill>
                  <a:schemeClr val="bg2">
                    <a:lumMod val="10000"/>
                  </a:schemeClr>
                </a:solidFill>
                <a:latin typeface="Times New Roman" pitchFamily="18" charset="0"/>
                <a:cs typeface="Times New Roman" pitchFamily="18" charset="0"/>
              </a:rPr>
              <a:t>$4.52</a:t>
            </a:r>
          </a:p>
        </p:txBody>
      </p:sp>
      <p:pic>
        <p:nvPicPr>
          <p:cNvPr id="5" name="Picture 4" descr="IMG_20110902_205604.jpg"/>
          <p:cNvPicPr>
            <a:picLocks noChangeAspect="1"/>
          </p:cNvPicPr>
          <p:nvPr/>
        </p:nvPicPr>
        <p:blipFill>
          <a:blip r:embed="rId2" cstate="print"/>
          <a:stretch>
            <a:fillRect/>
          </a:stretch>
        </p:blipFill>
        <p:spPr>
          <a:xfrm>
            <a:off x="5181600" y="1828800"/>
            <a:ext cx="3352800" cy="2514600"/>
          </a:xfrm>
          <a:prstGeom prst="rect">
            <a:avLst/>
          </a:prstGeom>
        </p:spPr>
      </p:pic>
      <p:graphicFrame>
        <p:nvGraphicFramePr>
          <p:cNvPr id="7" name="Chart 6"/>
          <p:cNvGraphicFramePr/>
          <p:nvPr/>
        </p:nvGraphicFramePr>
        <p:xfrm>
          <a:off x="914400" y="4114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91200" y="4648200"/>
            <a:ext cx="2667000" cy="1938992"/>
          </a:xfrm>
          <a:prstGeom prst="rect">
            <a:avLst/>
          </a:prstGeom>
          <a:noFill/>
        </p:spPr>
        <p:txBody>
          <a:bodyPr wrap="square" rtlCol="0">
            <a:spAutoFit/>
          </a:bodyPr>
          <a:lstStyle/>
          <a:p>
            <a:pPr algn="just"/>
            <a:r>
              <a:rPr lang="en-US" sz="2400" dirty="0" smtClean="0">
                <a:solidFill>
                  <a:schemeClr val="bg2">
                    <a:lumMod val="10000"/>
                  </a:schemeClr>
                </a:solidFill>
                <a:latin typeface="Times New Roman" pitchFamily="18" charset="0"/>
                <a:cs typeface="Times New Roman" pitchFamily="18" charset="0"/>
              </a:rPr>
              <a:t>Output voltage is a linear function of input current</a:t>
            </a:r>
          </a:p>
          <a:p>
            <a:endParaRPr lang="en-US" sz="2400" dirty="0" smtClean="0">
              <a:solidFill>
                <a:schemeClr val="bg2">
                  <a:lumMod val="10000"/>
                </a:schemeClr>
              </a:solidFill>
              <a:latin typeface="Times New Roman" pitchFamily="18" charset="0"/>
              <a:cs typeface="Times New Roman" pitchFamily="18" charset="0"/>
            </a:endParaRPr>
          </a:p>
          <a:p>
            <a:r>
              <a:rPr lang="en-US" sz="2400" dirty="0" smtClean="0">
                <a:solidFill>
                  <a:schemeClr val="bg2">
                    <a:lumMod val="10000"/>
                  </a:schemeClr>
                </a:solidFill>
                <a:latin typeface="Times New Roman" pitchFamily="18" charset="0"/>
                <a:cs typeface="Times New Roman" pitchFamily="18" charset="0"/>
              </a:rPr>
              <a:t>V = (1/5)I+2.5</a:t>
            </a:r>
            <a:endParaRPr lang="en-US" sz="2400" dirty="0">
              <a:solidFill>
                <a:schemeClr val="bg2">
                  <a:lumMod val="10000"/>
                </a:schemeClr>
              </a:solidFill>
              <a:latin typeface="Times New Roman" pitchFamily="18" charset="0"/>
              <a:cs typeface="Times New Roman" pitchFamily="18" charset="0"/>
            </a:endParaRPr>
          </a:p>
        </p:txBody>
      </p:sp>
      <p:sp>
        <p:nvSpPr>
          <p:cNvPr id="8" name="TextBox 7"/>
          <p:cNvSpPr txBox="1"/>
          <p:nvPr/>
        </p:nvSpPr>
        <p:spPr>
          <a:xfrm>
            <a:off x="0" y="304800"/>
            <a:ext cx="9144000" cy="1446550"/>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Allegro ACS712 ELCTR-05B-T</a:t>
            </a:r>
          </a:p>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Current Sensor</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3837"/>
            <a:ext cx="7467600" cy="4525963"/>
          </a:xfrm>
        </p:spPr>
        <p:txBody>
          <a:bodyPr>
            <a:normAutofit/>
          </a:bodyPr>
          <a:lstStyle/>
          <a:p>
            <a:pPr>
              <a:buClrTx/>
              <a:buSzPct val="120000"/>
              <a:buFont typeface="Arial" pitchFamily="34" charset="0"/>
              <a:buChar char="•"/>
            </a:pPr>
            <a:r>
              <a:rPr lang="en-US" sz="2400" dirty="0" smtClean="0">
                <a:solidFill>
                  <a:schemeClr val="bg2">
                    <a:lumMod val="10000"/>
                  </a:schemeClr>
                </a:solidFill>
                <a:latin typeface="Times New Roman" pitchFamily="18" charset="0"/>
                <a:cs typeface="Times New Roman" pitchFamily="18" charset="0"/>
              </a:rPr>
              <a:t>Normal range of 5 - 100°C</a:t>
            </a:r>
          </a:p>
          <a:p>
            <a:pPr>
              <a:buClrTx/>
              <a:buSzPct val="120000"/>
              <a:buFont typeface="Arial" pitchFamily="34" charset="0"/>
              <a:buChar char="•"/>
            </a:pPr>
            <a:r>
              <a:rPr lang="en-US" sz="2400" dirty="0" smtClean="0">
                <a:solidFill>
                  <a:schemeClr val="bg2">
                    <a:lumMod val="10000"/>
                  </a:schemeClr>
                </a:solidFill>
                <a:latin typeface="Times New Roman" pitchFamily="18" charset="0"/>
                <a:cs typeface="Times New Roman" pitchFamily="18" charset="0"/>
              </a:rPr>
              <a:t>Normal accuracy ±1°C </a:t>
            </a:r>
          </a:p>
          <a:p>
            <a:pPr>
              <a:buClrTx/>
              <a:buSzPct val="120000"/>
              <a:buFont typeface="Arial" pitchFamily="34" charset="0"/>
              <a:buChar char="•"/>
            </a:pPr>
            <a:r>
              <a:rPr lang="en-US" sz="2400" dirty="0" smtClean="0">
                <a:solidFill>
                  <a:schemeClr val="bg2">
                    <a:lumMod val="10000"/>
                  </a:schemeClr>
                </a:solidFill>
                <a:latin typeface="Times New Roman" pitchFamily="18" charset="0"/>
                <a:cs typeface="Times New Roman" pitchFamily="18" charset="0"/>
              </a:rPr>
              <a:t>Extended range &gt;125°C</a:t>
            </a:r>
          </a:p>
          <a:p>
            <a:pPr>
              <a:buClrTx/>
              <a:buSzPct val="120000"/>
              <a:buFont typeface="Arial" pitchFamily="34" charset="0"/>
              <a:buChar char="•"/>
            </a:pPr>
            <a:r>
              <a:rPr lang="en-US" sz="2400" dirty="0" smtClean="0">
                <a:solidFill>
                  <a:schemeClr val="bg2">
                    <a:lumMod val="10000"/>
                  </a:schemeClr>
                </a:solidFill>
                <a:latin typeface="Times New Roman" pitchFamily="18" charset="0"/>
                <a:cs typeface="Times New Roman" pitchFamily="18" charset="0"/>
              </a:rPr>
              <a:t>Extended accuracy ±2°C </a:t>
            </a:r>
          </a:p>
          <a:p>
            <a:pPr>
              <a:buClrTx/>
              <a:buSzPct val="120000"/>
              <a:buFont typeface="Arial" pitchFamily="34" charset="0"/>
              <a:buChar char="•"/>
            </a:pPr>
            <a:r>
              <a:rPr lang="en-US" sz="2400" dirty="0" smtClean="0">
                <a:solidFill>
                  <a:schemeClr val="bg2">
                    <a:lumMod val="10000"/>
                  </a:schemeClr>
                </a:solidFill>
                <a:latin typeface="Times New Roman" pitchFamily="18" charset="0"/>
                <a:cs typeface="Times New Roman" pitchFamily="18" charset="0"/>
              </a:rPr>
              <a:t>Supply voltage of 2.7 – 5.5V</a:t>
            </a:r>
          </a:p>
          <a:p>
            <a:pPr>
              <a:buClrTx/>
              <a:buSzPct val="120000"/>
              <a:buFont typeface="Arial" pitchFamily="34" charset="0"/>
              <a:buChar char="•"/>
            </a:pPr>
            <a:r>
              <a:rPr lang="en-US" sz="2400" dirty="0" smtClean="0">
                <a:solidFill>
                  <a:schemeClr val="bg2">
                    <a:lumMod val="10000"/>
                  </a:schemeClr>
                </a:solidFill>
                <a:latin typeface="Times New Roman" pitchFamily="18" charset="0"/>
                <a:cs typeface="Times New Roman" pitchFamily="18" charset="0"/>
              </a:rPr>
              <a:t>$1.68</a:t>
            </a:r>
          </a:p>
          <a:p>
            <a:pPr>
              <a:buNone/>
            </a:pPr>
            <a:endParaRPr lang="en-US" sz="2000" dirty="0">
              <a:solidFill>
                <a:schemeClr val="bg2">
                  <a:lumMod val="10000"/>
                </a:schemeClr>
              </a:solidFill>
              <a:latin typeface="Arial" pitchFamily="34" charset="0"/>
              <a:cs typeface="Arial" pitchFamily="34" charset="0"/>
            </a:endParaRPr>
          </a:p>
        </p:txBody>
      </p:sp>
      <p:pic>
        <p:nvPicPr>
          <p:cNvPr id="4098" name="Picture 2" descr="I:\DCIM\Camera\IMG_20110902_205755.jpg"/>
          <p:cNvPicPr>
            <a:picLocks noChangeAspect="1" noChangeArrowheads="1"/>
          </p:cNvPicPr>
          <p:nvPr/>
        </p:nvPicPr>
        <p:blipFill>
          <a:blip r:embed="rId2" cstate="print"/>
          <a:srcRect/>
          <a:stretch>
            <a:fillRect/>
          </a:stretch>
        </p:blipFill>
        <p:spPr bwMode="auto">
          <a:xfrm>
            <a:off x="4800600" y="1524000"/>
            <a:ext cx="3200400" cy="2400300"/>
          </a:xfrm>
          <a:prstGeom prst="rect">
            <a:avLst/>
          </a:prstGeom>
          <a:noFill/>
        </p:spPr>
      </p:pic>
      <p:graphicFrame>
        <p:nvGraphicFramePr>
          <p:cNvPr id="9" name="Chart 8"/>
          <p:cNvGraphicFramePr/>
          <p:nvPr/>
        </p:nvGraphicFramePr>
        <p:xfrm>
          <a:off x="762000" y="4114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91200" y="4191000"/>
            <a:ext cx="2362200" cy="2308324"/>
          </a:xfrm>
          <a:prstGeom prst="rect">
            <a:avLst/>
          </a:prstGeom>
          <a:noFill/>
        </p:spPr>
        <p:txBody>
          <a:bodyPr wrap="square" rtlCol="0">
            <a:spAutoFit/>
          </a:bodyPr>
          <a:lstStyle/>
          <a:p>
            <a:pPr algn="just"/>
            <a:r>
              <a:rPr lang="en-US" sz="2400" dirty="0" smtClean="0">
                <a:solidFill>
                  <a:schemeClr val="bg2">
                    <a:lumMod val="10000"/>
                  </a:schemeClr>
                </a:solidFill>
                <a:latin typeface="Times New Roman" pitchFamily="18" charset="0"/>
                <a:cs typeface="Times New Roman" pitchFamily="18" charset="0"/>
              </a:rPr>
              <a:t>Output voltage is a linear function of temperature</a:t>
            </a:r>
          </a:p>
          <a:p>
            <a:endParaRPr lang="en-US" sz="2400" dirty="0" smtClean="0">
              <a:solidFill>
                <a:schemeClr val="bg2">
                  <a:lumMod val="10000"/>
                </a:schemeClr>
              </a:solidFill>
              <a:latin typeface="Times New Roman" pitchFamily="18" charset="0"/>
              <a:cs typeface="Times New Roman" pitchFamily="18" charset="0"/>
            </a:endParaRPr>
          </a:p>
          <a:p>
            <a:r>
              <a:rPr lang="en-US" sz="2400" dirty="0" smtClean="0">
                <a:solidFill>
                  <a:schemeClr val="bg2">
                    <a:lumMod val="10000"/>
                  </a:schemeClr>
                </a:solidFill>
                <a:latin typeface="Times New Roman" pitchFamily="18" charset="0"/>
                <a:cs typeface="Times New Roman" pitchFamily="18" charset="0"/>
              </a:rPr>
              <a:t>V = 0.02T</a:t>
            </a:r>
          </a:p>
          <a:p>
            <a:endParaRPr lang="en-US" sz="2400" dirty="0">
              <a:solidFill>
                <a:schemeClr val="bg2">
                  <a:lumMod val="10000"/>
                </a:schemeClr>
              </a:solidFill>
              <a:latin typeface="Times New Roman" pitchFamily="18" charset="0"/>
              <a:cs typeface="Times New Roman" pitchFamily="18" charset="0"/>
            </a:endParaRPr>
          </a:p>
        </p:txBody>
      </p:sp>
      <p:sp>
        <p:nvSpPr>
          <p:cNvPr id="7" name="TextBox 6"/>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TMP37 Temperature Sensor</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Displays 20X4 characters</a:t>
            </a:r>
          </a:p>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Based on Hitachi HD44780</a:t>
            </a:r>
          </a:p>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Compatible with Arduino</a:t>
            </a:r>
          </a:p>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$19.95 </a:t>
            </a:r>
            <a:endParaRPr lang="en-US" sz="2800" dirty="0">
              <a:solidFill>
                <a:schemeClr val="bg2">
                  <a:lumMod val="10000"/>
                </a:schemeClr>
              </a:solidFill>
              <a:latin typeface="Times New Roman" pitchFamily="18" charset="0"/>
              <a:cs typeface="Times New Roman" pitchFamily="18" charset="0"/>
            </a:endParaRPr>
          </a:p>
        </p:txBody>
      </p:sp>
      <p:pic>
        <p:nvPicPr>
          <p:cNvPr id="4097" name="Picture 1" descr="I:\DCIM\Camera\IMG_20110905_121815.jpg"/>
          <p:cNvPicPr>
            <a:picLocks noChangeAspect="1" noChangeArrowheads="1"/>
          </p:cNvPicPr>
          <p:nvPr/>
        </p:nvPicPr>
        <p:blipFill>
          <a:blip r:embed="rId2" cstate="print"/>
          <a:srcRect/>
          <a:stretch>
            <a:fillRect/>
          </a:stretch>
        </p:blipFill>
        <p:spPr bwMode="auto">
          <a:xfrm>
            <a:off x="4292600" y="3124200"/>
            <a:ext cx="4394200" cy="3295650"/>
          </a:xfrm>
          <a:prstGeom prst="rect">
            <a:avLst/>
          </a:prstGeom>
          <a:noFill/>
        </p:spPr>
      </p:pic>
      <p:sp>
        <p:nvSpPr>
          <p:cNvPr id="6" name="TextBox 5"/>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Character Display</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Voltage Sensing</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pic>
        <p:nvPicPr>
          <p:cNvPr id="5" name="Picture 8" descr="C:\Users\Jon\Desktop\voltagesense2.png"/>
          <p:cNvPicPr>
            <a:picLocks noChangeAspect="1" noChangeArrowheads="1"/>
          </p:cNvPicPr>
          <p:nvPr/>
        </p:nvPicPr>
        <p:blipFill>
          <a:blip r:embed="rId2" cstate="print"/>
          <a:srcRect/>
          <a:stretch>
            <a:fillRect/>
          </a:stretch>
        </p:blipFill>
        <p:spPr bwMode="auto">
          <a:xfrm>
            <a:off x="1512887" y="3886200"/>
            <a:ext cx="5726113" cy="2286000"/>
          </a:xfrm>
          <a:prstGeom prst="rect">
            <a:avLst/>
          </a:prstGeom>
          <a:noFill/>
        </p:spPr>
      </p:pic>
      <p:sp>
        <p:nvSpPr>
          <p:cNvPr id="8" name="Content Placeholder 2"/>
          <p:cNvSpPr>
            <a:spLocks noGrp="1"/>
          </p:cNvSpPr>
          <p:nvPr>
            <p:ph idx="1"/>
          </p:nvPr>
        </p:nvSpPr>
        <p:spPr>
          <a:xfrm>
            <a:off x="762000" y="1143000"/>
            <a:ext cx="7791450" cy="4525963"/>
          </a:xfrm>
        </p:spPr>
        <p:txBody>
          <a:bodyPr>
            <a:noAutofit/>
          </a:bodyPr>
          <a:lstStyle/>
          <a:p>
            <a:pPr>
              <a:buClrTx/>
              <a:buSzPct val="120000"/>
              <a:buFont typeface="Arial" pitchFamily="34" charset="0"/>
              <a:buChar char="•"/>
            </a:pPr>
            <a:r>
              <a:rPr lang="en-US" sz="2000" dirty="0" smtClean="0">
                <a:solidFill>
                  <a:schemeClr val="bg2">
                    <a:lumMod val="10000"/>
                  </a:schemeClr>
                </a:solidFill>
                <a:latin typeface="Times New Roman" pitchFamily="18" charset="0"/>
                <a:cs typeface="Times New Roman" pitchFamily="18" charset="0"/>
              </a:rPr>
              <a:t>Need voltage scaled down to the µController’s 5V ADC range </a:t>
            </a:r>
          </a:p>
          <a:p>
            <a:pPr>
              <a:buClrTx/>
              <a:buSzPct val="120000"/>
              <a:buFont typeface="Arial" pitchFamily="34" charset="0"/>
              <a:buChar char="•"/>
            </a:pPr>
            <a:r>
              <a:rPr lang="en-US" sz="2000" dirty="0" smtClean="0">
                <a:solidFill>
                  <a:schemeClr val="bg2">
                    <a:lumMod val="10000"/>
                  </a:schemeClr>
                </a:solidFill>
                <a:latin typeface="Times New Roman" pitchFamily="18" charset="0"/>
                <a:cs typeface="Times New Roman" pitchFamily="18" charset="0"/>
              </a:rPr>
              <a:t>Power dissipation should be as small as possible</a:t>
            </a:r>
          </a:p>
          <a:p>
            <a:pPr>
              <a:buClrTx/>
              <a:buSzPct val="120000"/>
              <a:buFont typeface="Arial" pitchFamily="34" charset="0"/>
              <a:buChar char="•"/>
            </a:pPr>
            <a:r>
              <a:rPr lang="en-US" sz="2000" dirty="0" smtClean="0">
                <a:solidFill>
                  <a:schemeClr val="bg2">
                    <a:lumMod val="10000"/>
                  </a:schemeClr>
                </a:solidFill>
                <a:latin typeface="Times New Roman" pitchFamily="18" charset="0"/>
                <a:cs typeface="Times New Roman" pitchFamily="18" charset="0"/>
              </a:rPr>
              <a:t>Need output impedance of sensor to be less than 10k</a:t>
            </a:r>
            <a:r>
              <a:rPr lang="el-GR" sz="2000" dirty="0" smtClean="0">
                <a:solidFill>
                  <a:schemeClr val="bg2">
                    <a:lumMod val="10000"/>
                  </a:schemeClr>
                </a:solidFill>
                <a:latin typeface="Times New Roman" pitchFamily="18" charset="0"/>
                <a:cs typeface="Times New Roman" pitchFamily="18" charset="0"/>
              </a:rPr>
              <a:t>Ω</a:t>
            </a:r>
            <a:r>
              <a:rPr lang="en-US" sz="2000" dirty="0" smtClean="0">
                <a:solidFill>
                  <a:schemeClr val="bg2">
                    <a:lumMod val="10000"/>
                  </a:schemeClr>
                </a:solidFill>
                <a:latin typeface="Times New Roman" pitchFamily="18" charset="0"/>
                <a:cs typeface="Times New Roman" pitchFamily="18" charset="0"/>
              </a:rPr>
              <a:t>  </a:t>
            </a:r>
          </a:p>
          <a:p>
            <a:pPr>
              <a:buClrTx/>
              <a:buSzPct val="120000"/>
              <a:buFont typeface="Arial" pitchFamily="34" charset="0"/>
              <a:buChar char="•"/>
            </a:pPr>
            <a:r>
              <a:rPr lang="en-US" sz="2000" dirty="0" smtClean="0">
                <a:solidFill>
                  <a:schemeClr val="bg2">
                    <a:lumMod val="10000"/>
                  </a:schemeClr>
                </a:solidFill>
                <a:latin typeface="Times New Roman" pitchFamily="18" charset="0"/>
                <a:cs typeface="Times New Roman" pitchFamily="18" charset="0"/>
              </a:rPr>
              <a:t>Op-amp allows for the output impedance to be lower than 10k</a:t>
            </a:r>
            <a:r>
              <a:rPr lang="el-GR" sz="2000" dirty="0" smtClean="0">
                <a:solidFill>
                  <a:schemeClr val="bg2">
                    <a:lumMod val="10000"/>
                  </a:schemeClr>
                </a:solidFill>
                <a:latin typeface="Times New Roman" pitchFamily="18" charset="0"/>
                <a:cs typeface="Times New Roman" pitchFamily="18" charset="0"/>
              </a:rPr>
              <a:t>Ω</a:t>
            </a:r>
            <a:r>
              <a:rPr lang="en-US" sz="2000" dirty="0" smtClean="0">
                <a:solidFill>
                  <a:schemeClr val="bg2">
                    <a:lumMod val="10000"/>
                  </a:schemeClr>
                </a:solidFill>
                <a:latin typeface="Times New Roman" pitchFamily="18" charset="0"/>
                <a:cs typeface="Times New Roman" pitchFamily="18" charset="0"/>
              </a:rPr>
              <a:t> </a:t>
            </a:r>
          </a:p>
          <a:p>
            <a:pPr>
              <a:buClrTx/>
              <a:buSzPct val="120000"/>
              <a:buFont typeface="Arial" pitchFamily="34" charset="0"/>
              <a:buChar char="•"/>
            </a:pPr>
            <a:r>
              <a:rPr lang="en-US" sz="2000" dirty="0" smtClean="0">
                <a:solidFill>
                  <a:schemeClr val="bg2">
                    <a:lumMod val="10000"/>
                  </a:schemeClr>
                </a:solidFill>
                <a:latin typeface="Times New Roman" pitchFamily="18" charset="0"/>
                <a:cs typeface="Times New Roman" pitchFamily="18" charset="0"/>
              </a:rPr>
              <a:t>R1 = 200k</a:t>
            </a:r>
            <a:r>
              <a:rPr lang="el-GR" sz="2000" dirty="0" smtClean="0">
                <a:solidFill>
                  <a:schemeClr val="bg2">
                    <a:lumMod val="10000"/>
                  </a:schemeClr>
                </a:solidFill>
                <a:latin typeface="Times New Roman" pitchFamily="18" charset="0"/>
                <a:cs typeface="Times New Roman" pitchFamily="18" charset="0"/>
              </a:rPr>
              <a:t>Ω</a:t>
            </a:r>
            <a:r>
              <a:rPr lang="en-US" sz="2000" dirty="0" smtClean="0">
                <a:solidFill>
                  <a:schemeClr val="bg2">
                    <a:lumMod val="10000"/>
                  </a:schemeClr>
                </a:solidFill>
                <a:latin typeface="Times New Roman" pitchFamily="18" charset="0"/>
                <a:cs typeface="Times New Roman" pitchFamily="18" charset="0"/>
              </a:rPr>
              <a:t>, R2 = 100k</a:t>
            </a:r>
            <a:r>
              <a:rPr lang="el-GR" sz="2000" dirty="0" smtClean="0">
                <a:solidFill>
                  <a:schemeClr val="bg2">
                    <a:lumMod val="10000"/>
                  </a:schemeClr>
                </a:solidFill>
                <a:latin typeface="Times New Roman" pitchFamily="18" charset="0"/>
                <a:cs typeface="Times New Roman" pitchFamily="18" charset="0"/>
              </a:rPr>
              <a:t>Ω</a:t>
            </a:r>
            <a:r>
              <a:rPr lang="en-US" sz="2000" dirty="0" smtClean="0">
                <a:solidFill>
                  <a:schemeClr val="bg2">
                    <a:lumMod val="10000"/>
                  </a:schemeClr>
                </a:solidFill>
                <a:latin typeface="Times New Roman" pitchFamily="18" charset="0"/>
                <a:cs typeface="Times New Roman" pitchFamily="18" charset="0"/>
              </a:rPr>
              <a:t> for 15V input max</a:t>
            </a:r>
          </a:p>
          <a:p>
            <a:pPr>
              <a:buClrTx/>
              <a:buSzPct val="120000"/>
              <a:buFont typeface="Arial" pitchFamily="34" charset="0"/>
              <a:buChar char="•"/>
            </a:pPr>
            <a:r>
              <a:rPr lang="en-US" sz="2000" dirty="0" smtClean="0">
                <a:solidFill>
                  <a:schemeClr val="bg2">
                    <a:lumMod val="10000"/>
                  </a:schemeClr>
                </a:solidFill>
                <a:latin typeface="Times New Roman" pitchFamily="18" charset="0"/>
                <a:cs typeface="Times New Roman" pitchFamily="18" charset="0"/>
              </a:rPr>
              <a:t>R1 = 400k</a:t>
            </a:r>
            <a:r>
              <a:rPr lang="el-GR" sz="2000" dirty="0" smtClean="0">
                <a:solidFill>
                  <a:schemeClr val="bg2">
                    <a:lumMod val="10000"/>
                  </a:schemeClr>
                </a:solidFill>
                <a:latin typeface="Times New Roman" pitchFamily="18" charset="0"/>
                <a:cs typeface="Times New Roman" pitchFamily="18" charset="0"/>
              </a:rPr>
              <a:t>Ω</a:t>
            </a:r>
            <a:r>
              <a:rPr lang="en-US" sz="2000" dirty="0" smtClean="0">
                <a:solidFill>
                  <a:schemeClr val="bg2">
                    <a:lumMod val="10000"/>
                  </a:schemeClr>
                </a:solidFill>
                <a:latin typeface="Times New Roman" pitchFamily="18" charset="0"/>
                <a:cs typeface="Times New Roman" pitchFamily="18" charset="0"/>
              </a:rPr>
              <a:t>, R2 = 100k</a:t>
            </a:r>
            <a:r>
              <a:rPr lang="el-GR" sz="2000" dirty="0" smtClean="0">
                <a:solidFill>
                  <a:schemeClr val="bg2">
                    <a:lumMod val="10000"/>
                  </a:schemeClr>
                </a:solidFill>
                <a:latin typeface="Times New Roman" pitchFamily="18" charset="0"/>
                <a:cs typeface="Times New Roman" pitchFamily="18" charset="0"/>
              </a:rPr>
              <a:t>Ω</a:t>
            </a:r>
            <a:r>
              <a:rPr lang="en-US" sz="2000" dirty="0" smtClean="0">
                <a:solidFill>
                  <a:schemeClr val="bg2">
                    <a:lumMod val="10000"/>
                  </a:schemeClr>
                </a:solidFill>
                <a:latin typeface="Times New Roman" pitchFamily="18" charset="0"/>
                <a:cs typeface="Times New Roman" pitchFamily="18" charset="0"/>
              </a:rPr>
              <a:t> for 25v input max</a:t>
            </a:r>
          </a:p>
          <a:p>
            <a:pPr>
              <a:buClrTx/>
              <a:buSzPct val="120000"/>
              <a:buFont typeface="Arial" pitchFamily="34" charset="0"/>
              <a:buChar char="•"/>
            </a:pPr>
            <a:r>
              <a:rPr lang="en-US" sz="2000" dirty="0" smtClean="0">
                <a:solidFill>
                  <a:schemeClr val="bg2">
                    <a:lumMod val="10000"/>
                  </a:schemeClr>
                </a:solidFill>
                <a:latin typeface="Times New Roman" pitchFamily="18" charset="0"/>
                <a:cs typeface="Times New Roman" pitchFamily="18" charset="0"/>
              </a:rPr>
              <a:t>Resistor ratios allow the max input current to be 50µA</a:t>
            </a:r>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Jon\Desktop\monitoring system good new final.png"/>
          <p:cNvPicPr>
            <a:picLocks noChangeAspect="1" noChangeArrowheads="1"/>
          </p:cNvPicPr>
          <p:nvPr/>
        </p:nvPicPr>
        <p:blipFill>
          <a:blip r:embed="rId2" cstate="print"/>
          <a:srcRect/>
          <a:stretch>
            <a:fillRect/>
          </a:stretch>
        </p:blipFill>
        <p:spPr bwMode="auto">
          <a:xfrm>
            <a:off x="1143000" y="1074241"/>
            <a:ext cx="6694840" cy="5748096"/>
          </a:xfrm>
          <a:prstGeom prst="rect">
            <a:avLst/>
          </a:prstGeom>
          <a:noFill/>
        </p:spPr>
      </p:pic>
      <p:sp>
        <p:nvSpPr>
          <p:cNvPr id="5" name="TextBox 4"/>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Schematic Diagram</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sp>
        <p:nvSpPr>
          <p:cNvPr id="4" name="Rectangle 3"/>
          <p:cNvSpPr/>
          <p:nvPr/>
        </p:nvSpPr>
        <p:spPr>
          <a:xfrm>
            <a:off x="7391400" y="2209800"/>
            <a:ext cx="762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6" name="Rectangle 5"/>
          <p:cNvSpPr/>
          <p:nvPr/>
        </p:nvSpPr>
        <p:spPr>
          <a:xfrm>
            <a:off x="1143000" y="1981200"/>
            <a:ext cx="1360840" cy="1981200"/>
          </a:xfrm>
          <a:prstGeom prst="rect">
            <a:avLst/>
          </a:prstGeom>
          <a:no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n>
                <a:solidFill>
                  <a:schemeClr val="bg1"/>
                </a:solidFill>
              </a:ln>
              <a:solidFill>
                <a:schemeClr val="bg1"/>
              </a:solidFill>
            </a:endParaRPr>
          </a:p>
        </p:txBody>
      </p:sp>
      <p:sp>
        <p:nvSpPr>
          <p:cNvPr id="7" name="Rectangle 6"/>
          <p:cNvSpPr/>
          <p:nvPr/>
        </p:nvSpPr>
        <p:spPr>
          <a:xfrm>
            <a:off x="1143000" y="3962400"/>
            <a:ext cx="1600200" cy="83820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8" name="Rectangle 7"/>
          <p:cNvSpPr/>
          <p:nvPr/>
        </p:nvSpPr>
        <p:spPr>
          <a:xfrm>
            <a:off x="1676400" y="4572000"/>
            <a:ext cx="1066800" cy="2250337"/>
          </a:xfrm>
          <a:prstGeom prst="rect">
            <a:avLst/>
          </a:prstGeom>
          <a:no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9" name="Rectangle 8"/>
          <p:cNvSpPr/>
          <p:nvPr/>
        </p:nvSpPr>
        <p:spPr>
          <a:xfrm>
            <a:off x="2503840" y="1074241"/>
            <a:ext cx="1382360" cy="5783759"/>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10" name="Rectangle 9"/>
          <p:cNvSpPr/>
          <p:nvPr/>
        </p:nvSpPr>
        <p:spPr>
          <a:xfrm>
            <a:off x="3886200" y="4000500"/>
            <a:ext cx="1676400" cy="114300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12" name="Rectangle 11"/>
          <p:cNvSpPr/>
          <p:nvPr/>
        </p:nvSpPr>
        <p:spPr>
          <a:xfrm>
            <a:off x="6324600" y="5143500"/>
            <a:ext cx="1295400" cy="118110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8"/>
                                        </p:tgtEl>
                                        <p:attrNameLst>
                                          <p:attrName>ppt_x</p:attrName>
                                        </p:attrNameLst>
                                      </p:cBhvr>
                                      <p:tavLst>
                                        <p:tav tm="0">
                                          <p:val>
                                            <p:strVal val="ppt_x"/>
                                          </p:val>
                                        </p:tav>
                                        <p:tav tm="100000">
                                          <p:val>
                                            <p:strVal val="ppt_x"/>
                                          </p:val>
                                        </p:tav>
                                      </p:tavLst>
                                    </p:anim>
                                    <p:anim calcmode="lin" valueType="num">
                                      <p:cBhvr additive="base">
                                        <p:cTn id="37" dur="500"/>
                                        <p:tgtEl>
                                          <p:spTgt spid="8"/>
                                        </p:tgtEl>
                                        <p:attrNameLst>
                                          <p:attrName>ppt_y</p:attrName>
                                        </p:attrNameLst>
                                      </p:cBhvr>
                                      <p:tavLst>
                                        <p:tav tm="0">
                                          <p:val>
                                            <p:strVal val="ppt_y"/>
                                          </p:val>
                                        </p:tav>
                                        <p:tav tm="100000">
                                          <p:val>
                                            <p:strVal val="1+ppt_h/2"/>
                                          </p:val>
                                        </p:tav>
                                      </p:tavLst>
                                    </p:anim>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9"/>
                                        </p:tgtEl>
                                        <p:attrNameLst>
                                          <p:attrName>ppt_x</p:attrName>
                                        </p:attrNameLst>
                                      </p:cBhvr>
                                      <p:tavLst>
                                        <p:tav tm="0">
                                          <p:val>
                                            <p:strVal val="ppt_x"/>
                                          </p:val>
                                        </p:tav>
                                        <p:tav tm="100000">
                                          <p:val>
                                            <p:strVal val="ppt_x"/>
                                          </p:val>
                                        </p:tav>
                                      </p:tavLst>
                                    </p:anim>
                                    <p:anim calcmode="lin" valueType="num">
                                      <p:cBhvr additive="base">
                                        <p:cTn id="49" dur="500"/>
                                        <p:tgtEl>
                                          <p:spTgt spid="9"/>
                                        </p:tgtEl>
                                        <p:attrNameLst>
                                          <p:attrName>ppt_y</p:attrName>
                                        </p:attrNameLst>
                                      </p:cBhvr>
                                      <p:tavLst>
                                        <p:tav tm="0">
                                          <p:val>
                                            <p:strVal val="ppt_y"/>
                                          </p:val>
                                        </p:tav>
                                        <p:tav tm="100000">
                                          <p:val>
                                            <p:strVal val="1+ppt_h/2"/>
                                          </p:val>
                                        </p:tav>
                                      </p:tavLst>
                                    </p:anim>
                                    <p:set>
                                      <p:cBhvr>
                                        <p:cTn id="50" dur="1" fill="hold">
                                          <p:stCondLst>
                                            <p:cond delay="499"/>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10"/>
                                        </p:tgtEl>
                                        <p:attrNameLst>
                                          <p:attrName>ppt_x</p:attrName>
                                        </p:attrNameLst>
                                      </p:cBhvr>
                                      <p:tavLst>
                                        <p:tav tm="0">
                                          <p:val>
                                            <p:strVal val="ppt_x"/>
                                          </p:val>
                                        </p:tav>
                                        <p:tav tm="100000">
                                          <p:val>
                                            <p:strVal val="ppt_x"/>
                                          </p:val>
                                        </p:tav>
                                      </p:tavLst>
                                    </p:anim>
                                    <p:anim calcmode="lin" valueType="num">
                                      <p:cBhvr additive="base">
                                        <p:cTn id="61" dur="500"/>
                                        <p:tgtEl>
                                          <p:spTgt spid="10"/>
                                        </p:tgtEl>
                                        <p:attrNameLst>
                                          <p:attrName>ppt_y</p:attrName>
                                        </p:attrNameLst>
                                      </p:cBhvr>
                                      <p:tavLst>
                                        <p:tav tm="0">
                                          <p:val>
                                            <p:strVal val="ppt_y"/>
                                          </p:val>
                                        </p:tav>
                                        <p:tav tm="100000">
                                          <p:val>
                                            <p:strVal val="1+ppt_h/2"/>
                                          </p:val>
                                        </p:tav>
                                      </p:tavLst>
                                    </p:anim>
                                    <p:set>
                                      <p:cBhvr>
                                        <p:cTn id="62" dur="1" fill="hold">
                                          <p:stCondLst>
                                            <p:cond delay="499"/>
                                          </p:stCondLst>
                                        </p:cTn>
                                        <p:tgtEl>
                                          <p:spTgt spid="1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12"/>
                                        </p:tgtEl>
                                        <p:attrNameLst>
                                          <p:attrName>ppt_x</p:attrName>
                                        </p:attrNameLst>
                                      </p:cBhvr>
                                      <p:tavLst>
                                        <p:tav tm="0">
                                          <p:val>
                                            <p:strVal val="ppt_x"/>
                                          </p:val>
                                        </p:tav>
                                        <p:tav tm="100000">
                                          <p:val>
                                            <p:strVal val="ppt_x"/>
                                          </p:val>
                                        </p:tav>
                                      </p:tavLst>
                                    </p:anim>
                                    <p:anim calcmode="lin" valueType="num">
                                      <p:cBhvr additive="base">
                                        <p:cTn id="73" dur="500"/>
                                        <p:tgtEl>
                                          <p:spTgt spid="12"/>
                                        </p:tgtEl>
                                        <p:attrNameLst>
                                          <p:attrName>ppt_y</p:attrName>
                                        </p:attrNameLst>
                                      </p:cBhvr>
                                      <p:tavLst>
                                        <p:tav tm="0">
                                          <p:val>
                                            <p:strVal val="ppt_y"/>
                                          </p:val>
                                        </p:tav>
                                        <p:tav tm="100000">
                                          <p:val>
                                            <p:strVal val="1+ppt_h/2"/>
                                          </p:val>
                                        </p:tav>
                                      </p:tavLst>
                                    </p:anim>
                                    <p:set>
                                      <p:cBhvr>
                                        <p:cTn id="7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04800"/>
            <a:ext cx="9144000" cy="1446550"/>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Monitoring System User Interface</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pic>
        <p:nvPicPr>
          <p:cNvPr id="67591" name="Picture 7"/>
          <p:cNvPicPr>
            <a:picLocks noChangeAspect="1" noChangeArrowheads="1"/>
          </p:cNvPicPr>
          <p:nvPr/>
        </p:nvPicPr>
        <p:blipFill>
          <a:blip r:embed="rId2" cstate="print"/>
          <a:srcRect/>
          <a:stretch>
            <a:fillRect/>
          </a:stretch>
        </p:blipFill>
        <p:spPr bwMode="auto">
          <a:xfrm>
            <a:off x="533400" y="2314575"/>
            <a:ext cx="7296150" cy="27908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9" name="Picture 11"/>
          <p:cNvPicPr>
            <a:picLocks noChangeAspect="1" noChangeArrowheads="1"/>
          </p:cNvPicPr>
          <p:nvPr/>
        </p:nvPicPr>
        <p:blipFill>
          <a:blip r:embed="rId2" cstate="print"/>
          <a:srcRect/>
          <a:stretch>
            <a:fillRect/>
          </a:stretch>
        </p:blipFill>
        <p:spPr bwMode="auto">
          <a:xfrm>
            <a:off x="228600" y="1562100"/>
            <a:ext cx="4791075" cy="4686300"/>
          </a:xfrm>
          <a:prstGeom prst="rect">
            <a:avLst/>
          </a:prstGeom>
          <a:noFill/>
          <a:ln w="9525">
            <a:noFill/>
            <a:miter lim="800000"/>
            <a:headEnd/>
            <a:tailEnd/>
          </a:ln>
        </p:spPr>
      </p:pic>
      <p:sp>
        <p:nvSpPr>
          <p:cNvPr id="5" name="TextBox 4"/>
          <p:cNvSpPr txBox="1"/>
          <p:nvPr/>
        </p:nvSpPr>
        <p:spPr>
          <a:xfrm>
            <a:off x="0" y="304800"/>
            <a:ext cx="9144000" cy="1446550"/>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Monitoring System Program Flow</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sp>
        <p:nvSpPr>
          <p:cNvPr id="4" name="TextBox 3"/>
          <p:cNvSpPr txBox="1"/>
          <p:nvPr/>
        </p:nvSpPr>
        <p:spPr>
          <a:xfrm>
            <a:off x="5105400" y="2895600"/>
            <a:ext cx="3276600" cy="2523768"/>
          </a:xfrm>
          <a:prstGeom prst="rect">
            <a:avLst/>
          </a:prstGeom>
          <a:noFill/>
        </p:spPr>
        <p:txBody>
          <a:bodyPr wrap="square" rtlCol="0">
            <a:spAutoFit/>
          </a:bodyPr>
          <a:lstStyle/>
          <a:p>
            <a:pPr algn="just"/>
            <a:r>
              <a:rPr lang="en-US" sz="2000" dirty="0" smtClean="0">
                <a:solidFill>
                  <a:schemeClr val="bg2">
                    <a:lumMod val="10000"/>
                  </a:schemeClr>
                </a:solidFill>
                <a:latin typeface="Times New Roman" pitchFamily="18" charset="0"/>
                <a:cs typeface="Times New Roman" pitchFamily="18" charset="0"/>
              </a:rPr>
              <a:t>Two variables SEL and NAV correspond to the selection and navigation buttons of the user interface. They allow the user to navigate through the MAHST monitoring system menu.</a:t>
            </a:r>
          </a:p>
          <a:p>
            <a:endParaRPr lang="en-US" dirty="0"/>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Monitoring System Functions</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sp>
        <p:nvSpPr>
          <p:cNvPr id="5" name="Content Placeholder 6"/>
          <p:cNvSpPr>
            <a:spLocks noGrp="1"/>
          </p:cNvSpPr>
          <p:nvPr>
            <p:ph idx="1"/>
          </p:nvPr>
        </p:nvSpPr>
        <p:spPr>
          <a:xfrm>
            <a:off x="457200" y="1143000"/>
            <a:ext cx="7467600" cy="4983163"/>
          </a:xfrm>
        </p:spPr>
        <p:txBody>
          <a:bodyPr>
            <a:normAutofit/>
          </a:bodyPr>
          <a:lstStyle/>
          <a:p>
            <a:pPr>
              <a:buClrTx/>
              <a:buSzPct val="120000"/>
              <a:buFont typeface="Arial" pitchFamily="34" charset="0"/>
              <a:buChar char="•"/>
            </a:pPr>
            <a:r>
              <a:rPr lang="en-US" sz="1800" dirty="0" smtClean="0">
                <a:solidFill>
                  <a:schemeClr val="bg2">
                    <a:lumMod val="10000"/>
                  </a:schemeClr>
                </a:solidFill>
                <a:latin typeface="Times New Roman" pitchFamily="18" charset="0"/>
                <a:cs typeface="Times New Roman" pitchFamily="18" charset="0"/>
              </a:rPr>
              <a:t>float TMP37(</a:t>
            </a:r>
            <a:r>
              <a:rPr lang="en-US" sz="1800" dirty="0" err="1" smtClean="0">
                <a:solidFill>
                  <a:schemeClr val="bg2">
                    <a:lumMod val="10000"/>
                  </a:schemeClr>
                </a:solidFill>
                <a:latin typeface="Times New Roman" pitchFamily="18" charset="0"/>
                <a:cs typeface="Times New Roman" pitchFamily="18" charset="0"/>
              </a:rPr>
              <a:t>int</a:t>
            </a:r>
            <a:r>
              <a:rPr lang="en-US" sz="1800" dirty="0" smtClean="0">
                <a:solidFill>
                  <a:schemeClr val="bg2">
                    <a:lumMod val="10000"/>
                  </a:schemeClr>
                </a:solidFill>
                <a:latin typeface="Times New Roman" pitchFamily="18" charset="0"/>
                <a:cs typeface="Times New Roman" pitchFamily="18" charset="0"/>
              </a:rPr>
              <a:t> AR);</a:t>
            </a:r>
          </a:p>
          <a:p>
            <a:pPr>
              <a:buClrTx/>
              <a:buSzPct val="120000"/>
              <a:buNone/>
            </a:pPr>
            <a:r>
              <a:rPr lang="en-US" sz="1800" dirty="0" smtClean="0">
                <a:solidFill>
                  <a:schemeClr val="bg2">
                    <a:lumMod val="10000"/>
                  </a:schemeClr>
                </a:solidFill>
                <a:latin typeface="Times New Roman" pitchFamily="18" charset="0"/>
                <a:cs typeface="Times New Roman" pitchFamily="18" charset="0"/>
              </a:rPr>
              <a:t>       Automatically converts the analog reading into a Fahrenheit temperature using the linear equation </a:t>
            </a:r>
            <a:r>
              <a:rPr lang="en-US" sz="1800" dirty="0" smtClean="0">
                <a:solidFill>
                  <a:schemeClr val="bg2">
                    <a:lumMod val="10000"/>
                  </a:schemeClr>
                </a:solidFill>
                <a:latin typeface="Arial" pitchFamily="34" charset="0"/>
                <a:cs typeface="Arial" pitchFamily="34" charset="0"/>
              </a:rPr>
              <a:t>T= 50V*1.8+32 </a:t>
            </a:r>
          </a:p>
          <a:p>
            <a:pPr>
              <a:buClrTx/>
              <a:buSzPct val="120000"/>
              <a:buNone/>
            </a:pPr>
            <a:endParaRPr lang="en-US" sz="1800" dirty="0" smtClean="0">
              <a:solidFill>
                <a:schemeClr val="bg2">
                  <a:lumMod val="10000"/>
                </a:schemeClr>
              </a:solidFill>
              <a:latin typeface="Times New Roman" pitchFamily="18" charset="0"/>
              <a:cs typeface="Times New Roman" pitchFamily="18" charset="0"/>
            </a:endParaRPr>
          </a:p>
          <a:p>
            <a:pPr>
              <a:buClrTx/>
              <a:buSzPct val="120000"/>
              <a:buFont typeface="Arial" pitchFamily="34" charset="0"/>
              <a:buChar char="•"/>
            </a:pPr>
            <a:r>
              <a:rPr lang="en-US" sz="1800" dirty="0" smtClean="0">
                <a:solidFill>
                  <a:schemeClr val="bg2">
                    <a:lumMod val="10000"/>
                  </a:schemeClr>
                </a:solidFill>
                <a:latin typeface="Times New Roman" pitchFamily="18" charset="0"/>
                <a:cs typeface="Times New Roman" pitchFamily="18" charset="0"/>
              </a:rPr>
              <a:t>float VFT(</a:t>
            </a:r>
            <a:r>
              <a:rPr lang="en-US" sz="1800" dirty="0" err="1" smtClean="0">
                <a:solidFill>
                  <a:schemeClr val="bg2">
                    <a:lumMod val="10000"/>
                  </a:schemeClr>
                </a:solidFill>
                <a:latin typeface="Times New Roman" pitchFamily="18" charset="0"/>
                <a:cs typeface="Times New Roman" pitchFamily="18" charset="0"/>
              </a:rPr>
              <a:t>int</a:t>
            </a:r>
            <a:r>
              <a:rPr lang="en-US" sz="1800" dirty="0" smtClean="0">
                <a:solidFill>
                  <a:schemeClr val="bg2">
                    <a:lumMod val="10000"/>
                  </a:schemeClr>
                </a:solidFill>
                <a:latin typeface="Times New Roman" pitchFamily="18" charset="0"/>
                <a:cs typeface="Times New Roman" pitchFamily="18" charset="0"/>
              </a:rPr>
              <a:t> AR);</a:t>
            </a:r>
          </a:p>
          <a:p>
            <a:pPr>
              <a:buClrTx/>
              <a:buSzPct val="120000"/>
              <a:buNone/>
            </a:pPr>
            <a:r>
              <a:rPr lang="en-US" sz="1800" dirty="0" smtClean="0">
                <a:solidFill>
                  <a:schemeClr val="bg2">
                    <a:lumMod val="10000"/>
                  </a:schemeClr>
                </a:solidFill>
                <a:latin typeface="Times New Roman" pitchFamily="18" charset="0"/>
                <a:cs typeface="Times New Roman" pitchFamily="18" charset="0"/>
              </a:rPr>
              <a:t>	Allows for the analog voltage readings to be converted to the sensed voltage using the scale factor of the resistor ratio</a:t>
            </a:r>
          </a:p>
          <a:p>
            <a:pPr>
              <a:buClrTx/>
              <a:buSzPct val="120000"/>
              <a:buNone/>
            </a:pPr>
            <a:endParaRPr lang="en-US" sz="1800" dirty="0" smtClean="0">
              <a:solidFill>
                <a:schemeClr val="bg2">
                  <a:lumMod val="10000"/>
                </a:schemeClr>
              </a:solidFill>
              <a:latin typeface="Times New Roman" pitchFamily="18" charset="0"/>
              <a:cs typeface="Times New Roman" pitchFamily="18" charset="0"/>
            </a:endParaRPr>
          </a:p>
          <a:p>
            <a:pPr>
              <a:buClrTx/>
              <a:buSzPct val="120000"/>
              <a:buFont typeface="Arial" pitchFamily="34" charset="0"/>
              <a:buChar char="•"/>
            </a:pPr>
            <a:r>
              <a:rPr lang="en-US" sz="1800" dirty="0" smtClean="0">
                <a:solidFill>
                  <a:schemeClr val="bg2">
                    <a:lumMod val="10000"/>
                  </a:schemeClr>
                </a:solidFill>
                <a:latin typeface="Times New Roman" pitchFamily="18" charset="0"/>
                <a:cs typeface="Times New Roman" pitchFamily="18" charset="0"/>
              </a:rPr>
              <a:t>float VTF(</a:t>
            </a:r>
            <a:r>
              <a:rPr lang="en-US" sz="1800" dirty="0" err="1" smtClean="0">
                <a:solidFill>
                  <a:schemeClr val="bg2">
                    <a:lumMod val="10000"/>
                  </a:schemeClr>
                </a:solidFill>
                <a:latin typeface="Times New Roman" pitchFamily="18" charset="0"/>
                <a:cs typeface="Times New Roman" pitchFamily="18" charset="0"/>
              </a:rPr>
              <a:t>int</a:t>
            </a:r>
            <a:r>
              <a:rPr lang="en-US" sz="1800" dirty="0" smtClean="0">
                <a:solidFill>
                  <a:schemeClr val="bg2">
                    <a:lumMod val="10000"/>
                  </a:schemeClr>
                </a:solidFill>
                <a:latin typeface="Times New Roman" pitchFamily="18" charset="0"/>
                <a:cs typeface="Times New Roman" pitchFamily="18" charset="0"/>
              </a:rPr>
              <a:t> AR);</a:t>
            </a:r>
          </a:p>
          <a:p>
            <a:pPr>
              <a:buClrTx/>
              <a:buSzPct val="120000"/>
              <a:buNone/>
            </a:pPr>
            <a:r>
              <a:rPr lang="en-US" sz="1800" dirty="0" smtClean="0">
                <a:solidFill>
                  <a:schemeClr val="bg2">
                    <a:lumMod val="10000"/>
                  </a:schemeClr>
                </a:solidFill>
                <a:latin typeface="Times New Roman" pitchFamily="18" charset="0"/>
                <a:cs typeface="Times New Roman" pitchFamily="18" charset="0"/>
              </a:rPr>
              <a:t>	Converts voltage readings for the 25V max sensor to a float value.</a:t>
            </a:r>
          </a:p>
          <a:p>
            <a:pPr>
              <a:buClrTx/>
              <a:buSzPct val="120000"/>
              <a:buFont typeface="Arial" pitchFamily="34" charset="0"/>
              <a:buChar char="•"/>
            </a:pPr>
            <a:endParaRPr lang="en-US" sz="1800" dirty="0" smtClean="0">
              <a:solidFill>
                <a:schemeClr val="bg2">
                  <a:lumMod val="10000"/>
                </a:schemeClr>
              </a:solidFill>
              <a:latin typeface="Times New Roman" pitchFamily="18" charset="0"/>
              <a:cs typeface="Times New Roman" pitchFamily="18" charset="0"/>
            </a:endParaRPr>
          </a:p>
          <a:p>
            <a:pPr>
              <a:buClrTx/>
              <a:buSzPct val="120000"/>
              <a:buFont typeface="Arial" pitchFamily="34" charset="0"/>
              <a:buChar char="•"/>
            </a:pPr>
            <a:r>
              <a:rPr lang="en-US" sz="1800" dirty="0" smtClean="0">
                <a:solidFill>
                  <a:schemeClr val="bg2">
                    <a:lumMod val="10000"/>
                  </a:schemeClr>
                </a:solidFill>
                <a:latin typeface="Times New Roman" pitchFamily="18" charset="0"/>
                <a:cs typeface="Times New Roman" pitchFamily="18" charset="0"/>
              </a:rPr>
              <a:t>float Current(</a:t>
            </a:r>
            <a:r>
              <a:rPr lang="en-US" sz="1800" dirty="0" err="1" smtClean="0">
                <a:solidFill>
                  <a:schemeClr val="bg2">
                    <a:lumMod val="10000"/>
                  </a:schemeClr>
                </a:solidFill>
                <a:latin typeface="Times New Roman" pitchFamily="18" charset="0"/>
                <a:cs typeface="Times New Roman" pitchFamily="18" charset="0"/>
              </a:rPr>
              <a:t>int</a:t>
            </a:r>
            <a:r>
              <a:rPr lang="en-US" sz="1800" dirty="0" smtClean="0">
                <a:solidFill>
                  <a:schemeClr val="bg2">
                    <a:lumMod val="10000"/>
                  </a:schemeClr>
                </a:solidFill>
                <a:latin typeface="Times New Roman" pitchFamily="18" charset="0"/>
                <a:cs typeface="Times New Roman" pitchFamily="18" charset="0"/>
              </a:rPr>
              <a:t> AR);</a:t>
            </a:r>
          </a:p>
          <a:p>
            <a:pPr>
              <a:buClrTx/>
              <a:buSzPct val="120000"/>
              <a:buNone/>
            </a:pPr>
            <a:r>
              <a:rPr lang="en-US" sz="1800" dirty="0" smtClean="0">
                <a:solidFill>
                  <a:schemeClr val="bg2">
                    <a:lumMod val="10000"/>
                  </a:schemeClr>
                </a:solidFill>
                <a:latin typeface="Times New Roman" pitchFamily="18" charset="0"/>
                <a:cs typeface="Times New Roman" pitchFamily="18" charset="0"/>
              </a:rPr>
              <a:t>	Returns a float with the value of the current to two decimal places. And makes corrections for nonlinearities. I = (V-2.5)*5</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Goals and Objectives</a:t>
            </a:r>
          </a:p>
        </p:txBody>
      </p:sp>
      <p:sp>
        <p:nvSpPr>
          <p:cNvPr id="5" name="TextBox 4"/>
          <p:cNvSpPr txBox="1"/>
          <p:nvPr/>
        </p:nvSpPr>
        <p:spPr>
          <a:xfrm>
            <a:off x="685800" y="1524000"/>
            <a:ext cx="8001000" cy="3539430"/>
          </a:xfrm>
          <a:prstGeom prst="rect">
            <a:avLst/>
          </a:prstGeom>
          <a:noFill/>
        </p:spPr>
        <p:txBody>
          <a:bodyPr wrap="square" rtlCol="0">
            <a:spAutoFit/>
          </a:bodyPr>
          <a:lstStyle/>
          <a:p>
            <a:r>
              <a:rPr lang="en-US" sz="3200" b="1" dirty="0" smtClean="0">
                <a:solidFill>
                  <a:schemeClr val="bg1">
                    <a:lumMod val="10000"/>
                  </a:schemeClr>
                </a:solidFill>
                <a:effectLst>
                  <a:outerShdw blurRad="38100" dist="38100" dir="2700000" algn="tl">
                    <a:srgbClr val="000000">
                      <a:alpha val="43137"/>
                    </a:srgbClr>
                  </a:outerShdw>
                </a:effectLst>
                <a:latin typeface="Arial" pitchFamily="34" charset="0"/>
                <a:cs typeface="Arial" pitchFamily="34" charset="0"/>
              </a:rPr>
              <a:t>MAHST Offers:</a:t>
            </a:r>
          </a:p>
          <a:p>
            <a:pPr marL="285750" indent="-285750">
              <a:buFont typeface="Arial" pitchFamily="34" charset="0"/>
              <a:buChar char="•"/>
            </a:pPr>
            <a:r>
              <a:rPr lang="en-US" sz="3200" dirty="0">
                <a:solidFill>
                  <a:schemeClr val="bg1">
                    <a:lumMod val="10000"/>
                  </a:schemeClr>
                </a:solidFill>
                <a:latin typeface="Arial" pitchFamily="34" charset="0"/>
                <a:cs typeface="Arial" pitchFamily="34" charset="0"/>
              </a:rPr>
              <a:t>Clean and Renewable </a:t>
            </a:r>
            <a:r>
              <a:rPr lang="en-US" sz="3200" dirty="0" smtClean="0">
                <a:solidFill>
                  <a:schemeClr val="bg1">
                    <a:lumMod val="10000"/>
                  </a:schemeClr>
                </a:solidFill>
                <a:latin typeface="Arial" pitchFamily="34" charset="0"/>
                <a:cs typeface="Arial" pitchFamily="34" charset="0"/>
              </a:rPr>
              <a:t>Source of Energy</a:t>
            </a:r>
          </a:p>
          <a:p>
            <a:pPr marL="285750" indent="-285750">
              <a:buFont typeface="Arial" pitchFamily="34" charset="0"/>
              <a:buChar char="•"/>
            </a:pPr>
            <a:r>
              <a:rPr lang="en-US" sz="3200" dirty="0" smtClean="0">
                <a:solidFill>
                  <a:schemeClr val="bg1">
                    <a:lumMod val="10000"/>
                  </a:schemeClr>
                </a:solidFill>
                <a:latin typeface="Arial" pitchFamily="34" charset="0"/>
                <a:cs typeface="Arial" pitchFamily="34" charset="0"/>
              </a:rPr>
              <a:t>Affordable for Average Household</a:t>
            </a:r>
          </a:p>
          <a:p>
            <a:pPr marL="285750" indent="-285750">
              <a:buFont typeface="Arial" pitchFamily="34" charset="0"/>
              <a:buChar char="•"/>
            </a:pPr>
            <a:r>
              <a:rPr lang="en-US" sz="3200" dirty="0" smtClean="0">
                <a:solidFill>
                  <a:schemeClr val="bg1">
                    <a:lumMod val="10000"/>
                  </a:schemeClr>
                </a:solidFill>
                <a:latin typeface="Arial" pitchFamily="34" charset="0"/>
                <a:cs typeface="Arial" pitchFamily="34" charset="0"/>
              </a:rPr>
              <a:t>User Friendly</a:t>
            </a:r>
          </a:p>
          <a:p>
            <a:pPr marL="285750" indent="-285750">
              <a:buFont typeface="Arial" pitchFamily="34" charset="0"/>
              <a:buChar char="•"/>
            </a:pPr>
            <a:r>
              <a:rPr lang="en-US" sz="3200" dirty="0" smtClean="0">
                <a:solidFill>
                  <a:schemeClr val="bg1">
                    <a:lumMod val="10000"/>
                  </a:schemeClr>
                </a:solidFill>
                <a:latin typeface="Arial" pitchFamily="34" charset="0"/>
                <a:cs typeface="Arial" pitchFamily="34" charset="0"/>
              </a:rPr>
              <a:t>Power Grid Independence</a:t>
            </a:r>
          </a:p>
          <a:p>
            <a:pPr marL="285750" indent="-285750">
              <a:buFont typeface="Arial" pitchFamily="34" charset="0"/>
              <a:buChar char="•"/>
            </a:pPr>
            <a:r>
              <a:rPr lang="en-US" sz="3200" dirty="0" smtClean="0">
                <a:solidFill>
                  <a:schemeClr val="bg1">
                    <a:lumMod val="10000"/>
                  </a:schemeClr>
                </a:solidFill>
                <a:latin typeface="Arial" pitchFamily="34" charset="0"/>
                <a:cs typeface="Arial" pitchFamily="34" charset="0"/>
              </a:rPr>
              <a:t>Portability</a:t>
            </a:r>
          </a:p>
          <a:p>
            <a:pPr marL="285750" indent="-285750">
              <a:buFont typeface="Arial" pitchFamily="34" charset="0"/>
              <a:buChar char="•"/>
            </a:pPr>
            <a:r>
              <a:rPr lang="en-US" sz="3200" dirty="0" smtClean="0">
                <a:solidFill>
                  <a:schemeClr val="bg1">
                    <a:lumMod val="10000"/>
                  </a:schemeClr>
                </a:solidFill>
                <a:latin typeface="Arial" pitchFamily="34" charset="0"/>
                <a:cs typeface="Arial" pitchFamily="34" charset="0"/>
              </a:rPr>
              <a:t>Efficiency</a:t>
            </a:r>
          </a:p>
        </p:txBody>
      </p:sp>
    </p:spTree>
    <p:extLst>
      <p:ext uri="{BB962C8B-B14F-4D97-AF65-F5344CB8AC3E}">
        <p14:creationId xmlns="" xmlns:p14="http://schemas.microsoft.com/office/powerpoint/2010/main" val="2714706099"/>
      </p:ext>
    </p:extLst>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Charge State Functions</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sp>
        <p:nvSpPr>
          <p:cNvPr id="15" name="Text Placeholder 14"/>
          <p:cNvSpPr>
            <a:spLocks noGrp="1"/>
          </p:cNvSpPr>
          <p:nvPr>
            <p:ph type="body" sz="half" idx="1"/>
          </p:nvPr>
        </p:nvSpPr>
        <p:spPr/>
        <p:txBody>
          <a:bodyPr>
            <a:normAutofit/>
          </a:bodyPr>
          <a:lstStyle/>
          <a:p>
            <a:pPr>
              <a:buNone/>
            </a:pPr>
            <a:r>
              <a:rPr lang="en-US" sz="2000" dirty="0" smtClean="0">
                <a:solidFill>
                  <a:schemeClr val="bg2">
                    <a:lumMod val="10000"/>
                  </a:schemeClr>
                </a:solidFill>
                <a:latin typeface="Times New Roman" pitchFamily="18" charset="0"/>
                <a:cs typeface="Times New Roman" pitchFamily="18" charset="0"/>
              </a:rPr>
              <a:t>float BCSA(void);</a:t>
            </a:r>
          </a:p>
          <a:p>
            <a:pPr marL="0" indent="0">
              <a:buNone/>
            </a:pPr>
            <a:r>
              <a:rPr lang="en-US" sz="1600" dirty="0" smtClean="0">
                <a:solidFill>
                  <a:schemeClr val="bg2">
                    <a:lumMod val="10000"/>
                  </a:schemeClr>
                </a:solidFill>
                <a:latin typeface="Times New Roman" pitchFamily="18" charset="0"/>
                <a:cs typeface="Times New Roman" pitchFamily="18" charset="0"/>
              </a:rPr>
              <a:t>This function estimates the charge state of the battery by using the parameters listed below.  The function will display a “N/A” charge state when the generators are not producing energy, and “Charging” when the sources are producing.  Once the conditions in the function are satisfied, the “charge” variable is set to 64800 coulombs.</a:t>
            </a:r>
          </a:p>
          <a:p>
            <a:pPr marL="0" indent="0">
              <a:buClr>
                <a:schemeClr val="bg2">
                  <a:lumMod val="10000"/>
                </a:schemeClr>
              </a:buClr>
              <a:buFont typeface="Arial" pitchFamily="34" charset="0"/>
              <a:buChar char="•"/>
            </a:pPr>
            <a:r>
              <a:rPr lang="en-US" sz="1600" dirty="0" smtClean="0">
                <a:solidFill>
                  <a:schemeClr val="bg2">
                    <a:lumMod val="10000"/>
                  </a:schemeClr>
                </a:solidFill>
                <a:latin typeface="Times New Roman" pitchFamily="18" charset="0"/>
                <a:cs typeface="Times New Roman" pitchFamily="18" charset="0"/>
              </a:rPr>
              <a:t>Panel voltage </a:t>
            </a:r>
          </a:p>
          <a:p>
            <a:pPr marL="0" indent="0">
              <a:buClr>
                <a:schemeClr val="bg2">
                  <a:lumMod val="10000"/>
                </a:schemeClr>
              </a:buClr>
              <a:buFont typeface="Arial" pitchFamily="34" charset="0"/>
              <a:buChar char="•"/>
            </a:pPr>
            <a:r>
              <a:rPr lang="en-US" sz="1600" dirty="0" smtClean="0">
                <a:solidFill>
                  <a:schemeClr val="bg2">
                    <a:lumMod val="10000"/>
                  </a:schemeClr>
                </a:solidFill>
                <a:latin typeface="Times New Roman" pitchFamily="18" charset="0"/>
                <a:cs typeface="Times New Roman" pitchFamily="18" charset="0"/>
              </a:rPr>
              <a:t>Battery charging voltage</a:t>
            </a:r>
          </a:p>
          <a:p>
            <a:pPr marL="0" indent="0">
              <a:buClr>
                <a:schemeClr val="bg2">
                  <a:lumMod val="10000"/>
                </a:schemeClr>
              </a:buClr>
              <a:buFont typeface="Arial" pitchFamily="34" charset="0"/>
              <a:buChar char="•"/>
            </a:pPr>
            <a:r>
              <a:rPr lang="en-US" sz="1600" dirty="0" smtClean="0">
                <a:solidFill>
                  <a:schemeClr val="bg2">
                    <a:lumMod val="10000"/>
                  </a:schemeClr>
                </a:solidFill>
                <a:latin typeface="Times New Roman" pitchFamily="18" charset="0"/>
                <a:cs typeface="Times New Roman" pitchFamily="18" charset="0"/>
              </a:rPr>
              <a:t>Current being generated by the sources</a:t>
            </a:r>
          </a:p>
          <a:p>
            <a:pPr marL="0" indent="0">
              <a:buClr>
                <a:schemeClr val="bg2">
                  <a:lumMod val="10000"/>
                </a:schemeClr>
              </a:buClr>
              <a:buFont typeface="Arial" pitchFamily="34" charset="0"/>
              <a:buChar char="•"/>
            </a:pPr>
            <a:r>
              <a:rPr lang="en-US" sz="1600" dirty="0" smtClean="0">
                <a:solidFill>
                  <a:schemeClr val="bg2">
                    <a:lumMod val="10000"/>
                  </a:schemeClr>
                </a:solidFill>
                <a:latin typeface="Times New Roman" pitchFamily="18" charset="0"/>
                <a:cs typeface="Times New Roman" pitchFamily="18" charset="0"/>
              </a:rPr>
              <a:t>Net current entering the battery</a:t>
            </a:r>
            <a:endParaRPr lang="en-US" sz="1600" dirty="0">
              <a:solidFill>
                <a:schemeClr val="bg2">
                  <a:lumMod val="10000"/>
                </a:schemeClr>
              </a:solidFill>
              <a:latin typeface="Times New Roman" pitchFamily="18" charset="0"/>
              <a:cs typeface="Times New Roman" pitchFamily="18" charset="0"/>
            </a:endParaRPr>
          </a:p>
        </p:txBody>
      </p:sp>
      <p:sp>
        <p:nvSpPr>
          <p:cNvPr id="7" name="Content Placeholder 6"/>
          <p:cNvSpPr>
            <a:spLocks noGrp="1"/>
          </p:cNvSpPr>
          <p:nvPr>
            <p:ph sz="half" idx="2"/>
          </p:nvPr>
        </p:nvSpPr>
        <p:spPr/>
        <p:txBody>
          <a:bodyPr>
            <a:normAutofit/>
          </a:bodyPr>
          <a:lstStyle/>
          <a:p>
            <a:pPr>
              <a:buNone/>
            </a:pPr>
            <a:r>
              <a:rPr lang="en-US" sz="2000" dirty="0" smtClean="0">
                <a:solidFill>
                  <a:schemeClr val="bg2">
                    <a:lumMod val="10000"/>
                  </a:schemeClr>
                </a:solidFill>
                <a:latin typeface="Times New Roman" pitchFamily="18" charset="0"/>
                <a:cs typeface="Times New Roman" pitchFamily="18" charset="0"/>
              </a:rPr>
              <a:t>float DCSA(void);</a:t>
            </a:r>
          </a:p>
          <a:p>
            <a:pPr marL="0" indent="0">
              <a:buNone/>
            </a:pPr>
            <a:r>
              <a:rPr lang="en-US" sz="1600" dirty="0" smtClean="0">
                <a:solidFill>
                  <a:schemeClr val="bg2">
                    <a:lumMod val="10000"/>
                  </a:schemeClr>
                </a:solidFill>
                <a:latin typeface="Times New Roman" pitchFamily="18" charset="0"/>
                <a:cs typeface="Times New Roman" pitchFamily="18" charset="0"/>
              </a:rPr>
              <a:t>This function determines the decreasing charge state of the battery. It runs in the background of the monitoring system, and measures the current leaving the battery each second.  Then the function either decreases or increases the “charge” variable based on the amps entering or leaving the battery per second.</a:t>
            </a:r>
            <a:endParaRPr lang="en-US" sz="1600" dirty="0">
              <a:solidFill>
                <a:schemeClr val="bg2">
                  <a:lumMod val="10000"/>
                </a:schemeClr>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6166"/>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Monitoring System Accuracy</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graphicFrame>
        <p:nvGraphicFramePr>
          <p:cNvPr id="5" name="Content Placeholder 3"/>
          <p:cNvGraphicFramePr>
            <a:graphicFrameLocks noGrp="1"/>
          </p:cNvGraphicFramePr>
          <p:nvPr>
            <p:ph idx="1"/>
          </p:nvPr>
        </p:nvGraphicFramePr>
        <p:xfrm>
          <a:off x="609600" y="4724400"/>
          <a:ext cx="4191000" cy="1478280"/>
        </p:xfrm>
        <a:graphic>
          <a:graphicData uri="http://schemas.openxmlformats.org/drawingml/2006/table">
            <a:tbl>
              <a:tblPr firstRow="1" bandRow="1">
                <a:solidFill>
                  <a:srgbClr val="92D050"/>
                </a:solidFill>
                <a:tableStyleId>{7DF18680-E054-41AD-8BC1-D1AEF772440D}</a:tableStyleId>
              </a:tblPr>
              <a:tblGrid>
                <a:gridCol w="1397000"/>
                <a:gridCol w="1397000"/>
                <a:gridCol w="1397000"/>
              </a:tblGrid>
              <a:tr h="370840">
                <a:tc>
                  <a:txBody>
                    <a:bodyPr/>
                    <a:lstStyle/>
                    <a:p>
                      <a:r>
                        <a:rPr lang="en-US" b="1" cap="none" spc="0" dirty="0" smtClean="0">
                          <a:ln w="1905"/>
                          <a:solidFill>
                            <a:sysClr val="windowText" lastClr="000000"/>
                          </a:solidFill>
                          <a:effectLst>
                            <a:innerShdw blurRad="69850" dist="43180" dir="5400000">
                              <a:srgbClr val="000000">
                                <a:alpha val="65000"/>
                              </a:srgbClr>
                            </a:innerShdw>
                          </a:effectLst>
                        </a:rPr>
                        <a:t>Testing</a:t>
                      </a:r>
                      <a:endParaRPr lang="en-US" b="1" cap="none" spc="0" dirty="0">
                        <a:ln w="1905"/>
                        <a:solidFill>
                          <a:sysClr val="windowText" lastClr="000000"/>
                        </a:solidFill>
                        <a:effectLst>
                          <a:innerShdw blurRad="69850" dist="43180" dir="5400000">
                            <a:srgbClr val="000000">
                              <a:alpha val="65000"/>
                            </a:srgbClr>
                          </a:innerShdw>
                        </a:effectLst>
                      </a:endParaRPr>
                    </a:p>
                  </a:txBody>
                  <a:tcPr>
                    <a:solidFill>
                      <a:srgbClr val="92D050"/>
                    </a:solidFill>
                  </a:tcPr>
                </a:tc>
                <a:tc>
                  <a:txBody>
                    <a:bodyPr/>
                    <a:lstStyle/>
                    <a:p>
                      <a:r>
                        <a:rPr lang="en-US" b="1" cap="none" spc="0" dirty="0" smtClean="0">
                          <a:ln w="1905"/>
                          <a:solidFill>
                            <a:sysClr val="windowText" lastClr="000000"/>
                          </a:solidFill>
                          <a:effectLst>
                            <a:innerShdw blurRad="69850" dist="43180" dir="5400000">
                              <a:srgbClr val="000000">
                                <a:alpha val="65000"/>
                              </a:srgbClr>
                            </a:innerShdw>
                          </a:effectLst>
                        </a:rPr>
                        <a:t>In lab</a:t>
                      </a:r>
                      <a:endParaRPr lang="en-US" b="1" cap="none" spc="0" dirty="0">
                        <a:ln w="1905"/>
                        <a:solidFill>
                          <a:sysClr val="windowText" lastClr="000000"/>
                        </a:solidFill>
                        <a:effectLst>
                          <a:innerShdw blurRad="69850" dist="43180" dir="5400000">
                            <a:srgbClr val="000000">
                              <a:alpha val="65000"/>
                            </a:srgbClr>
                          </a:innerShdw>
                        </a:effectLst>
                      </a:endParaRPr>
                    </a:p>
                  </a:txBody>
                  <a:tcPr>
                    <a:solidFill>
                      <a:srgbClr val="92D050"/>
                    </a:solidFill>
                  </a:tcPr>
                </a:tc>
                <a:tc>
                  <a:txBody>
                    <a:bodyPr/>
                    <a:lstStyle/>
                    <a:p>
                      <a:r>
                        <a:rPr lang="en-US" b="1" cap="none" spc="0" dirty="0" smtClean="0">
                          <a:ln w="1905"/>
                          <a:solidFill>
                            <a:sysClr val="windowText" lastClr="000000"/>
                          </a:solidFill>
                          <a:effectLst>
                            <a:innerShdw blurRad="69850" dist="43180" dir="5400000">
                              <a:srgbClr val="000000">
                                <a:alpha val="65000"/>
                              </a:srgbClr>
                            </a:innerShdw>
                          </a:effectLst>
                        </a:rPr>
                        <a:t>Real</a:t>
                      </a:r>
                      <a:r>
                        <a:rPr lang="en-US" b="1" cap="none" spc="0" baseline="0" dirty="0" smtClean="0">
                          <a:ln w="1905"/>
                          <a:solidFill>
                            <a:sysClr val="windowText" lastClr="000000"/>
                          </a:solidFill>
                          <a:effectLst>
                            <a:innerShdw blurRad="69850" dist="43180" dir="5400000">
                              <a:srgbClr val="000000">
                                <a:alpha val="65000"/>
                              </a:srgbClr>
                            </a:innerShdw>
                          </a:effectLst>
                        </a:rPr>
                        <a:t> world</a:t>
                      </a:r>
                      <a:endParaRPr lang="en-US" b="1" cap="none" spc="0" dirty="0">
                        <a:ln w="1905"/>
                        <a:solidFill>
                          <a:sysClr val="windowText" lastClr="000000"/>
                        </a:solidFill>
                        <a:effectLst>
                          <a:innerShdw blurRad="69850" dist="43180" dir="5400000">
                            <a:srgbClr val="000000">
                              <a:alpha val="65000"/>
                            </a:srgbClr>
                          </a:innerShdw>
                        </a:effectLst>
                      </a:endParaRPr>
                    </a:p>
                  </a:txBody>
                  <a:tcPr>
                    <a:solidFill>
                      <a:srgbClr val="92D050"/>
                    </a:solidFill>
                  </a:tcPr>
                </a:tc>
              </a:tr>
              <a:tr h="370840">
                <a:tc>
                  <a:txBody>
                    <a:bodyPr/>
                    <a:lstStyle/>
                    <a:p>
                      <a:r>
                        <a:rPr lang="en-US" dirty="0" smtClean="0">
                          <a:ln>
                            <a:solidFill>
                              <a:schemeClr val="bg2">
                                <a:lumMod val="10000"/>
                              </a:schemeClr>
                            </a:solidFill>
                          </a:ln>
                          <a:solidFill>
                            <a:schemeClr val="bg2">
                              <a:lumMod val="10000"/>
                            </a:schemeClr>
                          </a:solidFill>
                        </a:rPr>
                        <a:t>Voltage(15) </a:t>
                      </a:r>
                      <a:endParaRPr lang="en-US" dirty="0">
                        <a:ln>
                          <a:solidFill>
                            <a:schemeClr val="bg2">
                              <a:lumMod val="10000"/>
                            </a:schemeClr>
                          </a:solidFill>
                        </a:ln>
                        <a:solidFill>
                          <a:schemeClr val="bg2">
                            <a:lumMod val="10000"/>
                          </a:schemeClr>
                        </a:solidFill>
                      </a:endParaRPr>
                    </a:p>
                  </a:txBody>
                  <a:tcPr>
                    <a:solidFill>
                      <a:srgbClr val="92D050"/>
                    </a:solidFill>
                  </a:tcPr>
                </a:tc>
                <a:tc>
                  <a:txBody>
                    <a:bodyPr/>
                    <a:lstStyle/>
                    <a:p>
                      <a:r>
                        <a:rPr lang="en-US" dirty="0" smtClean="0">
                          <a:ln>
                            <a:solidFill>
                              <a:schemeClr val="bg2">
                                <a:lumMod val="10000"/>
                              </a:schemeClr>
                            </a:solidFill>
                          </a:ln>
                          <a:solidFill>
                            <a:schemeClr val="bg2">
                              <a:lumMod val="10000"/>
                            </a:schemeClr>
                          </a:solidFill>
                        </a:rPr>
                        <a:t>±20mV</a:t>
                      </a:r>
                      <a:endParaRPr lang="en-US" dirty="0">
                        <a:ln>
                          <a:solidFill>
                            <a:schemeClr val="bg2">
                              <a:lumMod val="10000"/>
                            </a:schemeClr>
                          </a:solidFill>
                        </a:ln>
                        <a:solidFill>
                          <a:schemeClr val="bg2">
                            <a:lumMod val="10000"/>
                          </a:schemeClr>
                        </a:solidFill>
                      </a:endParaRPr>
                    </a:p>
                  </a:txBody>
                  <a:tcPr>
                    <a:solidFill>
                      <a:srgbClr val="92D050"/>
                    </a:solidFill>
                  </a:tcPr>
                </a:tc>
                <a:tc>
                  <a:txBody>
                    <a:bodyPr/>
                    <a:lstStyle/>
                    <a:p>
                      <a:r>
                        <a:rPr lang="en-US" dirty="0" smtClean="0">
                          <a:ln>
                            <a:solidFill>
                              <a:schemeClr val="bg2">
                                <a:lumMod val="10000"/>
                              </a:schemeClr>
                            </a:solidFill>
                          </a:ln>
                          <a:solidFill>
                            <a:schemeClr val="bg2">
                              <a:lumMod val="10000"/>
                            </a:schemeClr>
                          </a:solidFill>
                        </a:rPr>
                        <a:t>±50mV</a:t>
                      </a:r>
                      <a:endParaRPr lang="en-US" dirty="0">
                        <a:ln>
                          <a:solidFill>
                            <a:schemeClr val="bg2">
                              <a:lumMod val="10000"/>
                            </a:schemeClr>
                          </a:solidFill>
                        </a:ln>
                        <a:solidFill>
                          <a:schemeClr val="bg2">
                            <a:lumMod val="10000"/>
                          </a:schemeClr>
                        </a:solidFill>
                      </a:endParaRPr>
                    </a:p>
                  </a:txBody>
                  <a:tcPr>
                    <a:solidFill>
                      <a:srgbClr val="92D050"/>
                    </a:solidFill>
                  </a:tcPr>
                </a:tc>
              </a:tr>
              <a:tr h="370840">
                <a:tc>
                  <a:txBody>
                    <a:bodyPr/>
                    <a:lstStyle/>
                    <a:p>
                      <a:r>
                        <a:rPr lang="en-US" dirty="0" smtClean="0">
                          <a:ln>
                            <a:solidFill>
                              <a:schemeClr val="bg2">
                                <a:lumMod val="10000"/>
                              </a:schemeClr>
                            </a:solidFill>
                          </a:ln>
                          <a:solidFill>
                            <a:schemeClr val="bg2">
                              <a:lumMod val="10000"/>
                            </a:schemeClr>
                          </a:solidFill>
                        </a:rPr>
                        <a:t>Voltage(25)</a:t>
                      </a:r>
                      <a:endParaRPr lang="en-US" dirty="0">
                        <a:ln>
                          <a:solidFill>
                            <a:schemeClr val="bg2">
                              <a:lumMod val="10000"/>
                            </a:schemeClr>
                          </a:solidFill>
                        </a:ln>
                        <a:solidFill>
                          <a:schemeClr val="bg2">
                            <a:lumMod val="10000"/>
                          </a:schemeClr>
                        </a:solidFill>
                      </a:endParaRPr>
                    </a:p>
                  </a:txBody>
                  <a:tcPr>
                    <a:solidFill>
                      <a:srgbClr val="92D050"/>
                    </a:solidFill>
                  </a:tcPr>
                </a:tc>
                <a:tc>
                  <a:txBody>
                    <a:bodyPr/>
                    <a:lstStyle/>
                    <a:p>
                      <a:r>
                        <a:rPr lang="en-US" dirty="0" smtClean="0">
                          <a:ln>
                            <a:solidFill>
                              <a:schemeClr val="bg2">
                                <a:lumMod val="10000"/>
                              </a:schemeClr>
                            </a:solidFill>
                          </a:ln>
                          <a:solidFill>
                            <a:schemeClr val="bg2">
                              <a:lumMod val="10000"/>
                            </a:schemeClr>
                          </a:solidFill>
                        </a:rPr>
                        <a:t>±30mV</a:t>
                      </a:r>
                      <a:endParaRPr lang="en-US" dirty="0">
                        <a:ln>
                          <a:solidFill>
                            <a:schemeClr val="bg2">
                              <a:lumMod val="10000"/>
                            </a:schemeClr>
                          </a:solidFill>
                        </a:ln>
                        <a:solidFill>
                          <a:schemeClr val="bg2">
                            <a:lumMod val="10000"/>
                          </a:schemeClr>
                        </a:solidFill>
                      </a:endParaRPr>
                    </a:p>
                  </a:txBody>
                  <a:tcPr>
                    <a:solidFill>
                      <a:srgbClr val="92D050"/>
                    </a:solidFill>
                  </a:tcPr>
                </a:tc>
                <a:tc>
                  <a:txBody>
                    <a:bodyPr/>
                    <a:lstStyle/>
                    <a:p>
                      <a:r>
                        <a:rPr lang="en-US" dirty="0" smtClean="0">
                          <a:ln>
                            <a:solidFill>
                              <a:schemeClr val="bg2">
                                <a:lumMod val="10000"/>
                              </a:schemeClr>
                            </a:solidFill>
                          </a:ln>
                          <a:solidFill>
                            <a:schemeClr val="bg2">
                              <a:lumMod val="10000"/>
                            </a:schemeClr>
                          </a:solidFill>
                        </a:rPr>
                        <a:t>±70mV</a:t>
                      </a:r>
                      <a:endParaRPr lang="en-US" dirty="0">
                        <a:ln>
                          <a:solidFill>
                            <a:schemeClr val="bg2">
                              <a:lumMod val="10000"/>
                            </a:schemeClr>
                          </a:solidFill>
                        </a:ln>
                        <a:solidFill>
                          <a:schemeClr val="bg2">
                            <a:lumMod val="10000"/>
                          </a:schemeClr>
                        </a:solidFill>
                      </a:endParaRPr>
                    </a:p>
                  </a:txBody>
                  <a:tcPr>
                    <a:solidFill>
                      <a:srgbClr val="92D050"/>
                    </a:solidFill>
                  </a:tcPr>
                </a:tc>
              </a:tr>
              <a:tr h="0">
                <a:tc>
                  <a:txBody>
                    <a:bodyPr/>
                    <a:lstStyle/>
                    <a:p>
                      <a:r>
                        <a:rPr lang="en-US" dirty="0" smtClean="0">
                          <a:ln>
                            <a:solidFill>
                              <a:schemeClr val="bg2">
                                <a:lumMod val="10000"/>
                              </a:schemeClr>
                            </a:solidFill>
                          </a:ln>
                          <a:solidFill>
                            <a:schemeClr val="bg2">
                              <a:lumMod val="10000"/>
                            </a:schemeClr>
                          </a:solidFill>
                        </a:rPr>
                        <a:t>Current </a:t>
                      </a:r>
                      <a:endParaRPr lang="en-US" dirty="0">
                        <a:ln>
                          <a:solidFill>
                            <a:schemeClr val="bg2">
                              <a:lumMod val="10000"/>
                            </a:schemeClr>
                          </a:solidFill>
                        </a:ln>
                        <a:solidFill>
                          <a:schemeClr val="bg2">
                            <a:lumMod val="10000"/>
                          </a:schemeClr>
                        </a:solidFill>
                      </a:endParaRPr>
                    </a:p>
                  </a:txBody>
                  <a:tcPr>
                    <a:solidFill>
                      <a:srgbClr val="92D050"/>
                    </a:solidFill>
                  </a:tcPr>
                </a:tc>
                <a:tc>
                  <a:txBody>
                    <a:bodyPr/>
                    <a:lstStyle/>
                    <a:p>
                      <a:r>
                        <a:rPr lang="en-US" dirty="0" smtClean="0">
                          <a:ln>
                            <a:solidFill>
                              <a:schemeClr val="bg2">
                                <a:lumMod val="10000"/>
                              </a:schemeClr>
                            </a:solidFill>
                          </a:ln>
                          <a:solidFill>
                            <a:schemeClr val="bg2">
                              <a:lumMod val="10000"/>
                            </a:schemeClr>
                          </a:solidFill>
                        </a:rPr>
                        <a:t>±50mA</a:t>
                      </a:r>
                      <a:endParaRPr lang="en-US" dirty="0">
                        <a:ln>
                          <a:solidFill>
                            <a:schemeClr val="bg2">
                              <a:lumMod val="10000"/>
                            </a:schemeClr>
                          </a:solidFill>
                        </a:ln>
                        <a:solidFill>
                          <a:schemeClr val="bg2">
                            <a:lumMod val="10000"/>
                          </a:schemeClr>
                        </a:solidFill>
                      </a:endParaRPr>
                    </a:p>
                  </a:txBody>
                  <a:tcPr>
                    <a:solidFill>
                      <a:srgbClr val="92D050"/>
                    </a:solidFill>
                  </a:tcPr>
                </a:tc>
                <a:tc>
                  <a:txBody>
                    <a:bodyPr/>
                    <a:lstStyle/>
                    <a:p>
                      <a:r>
                        <a:rPr lang="en-US" dirty="0" smtClean="0">
                          <a:ln>
                            <a:solidFill>
                              <a:schemeClr val="bg2">
                                <a:lumMod val="10000"/>
                              </a:schemeClr>
                            </a:solidFill>
                          </a:ln>
                          <a:solidFill>
                            <a:schemeClr val="bg2">
                              <a:lumMod val="10000"/>
                            </a:schemeClr>
                          </a:solidFill>
                        </a:rPr>
                        <a:t>±50mA</a:t>
                      </a:r>
                      <a:endParaRPr lang="en-US" dirty="0">
                        <a:ln>
                          <a:solidFill>
                            <a:schemeClr val="bg2">
                              <a:lumMod val="10000"/>
                            </a:schemeClr>
                          </a:solidFill>
                        </a:ln>
                        <a:solidFill>
                          <a:schemeClr val="bg2">
                            <a:lumMod val="10000"/>
                          </a:schemeClr>
                        </a:solidFill>
                      </a:endParaRPr>
                    </a:p>
                  </a:txBody>
                  <a:tcPr>
                    <a:solidFill>
                      <a:srgbClr val="92D050"/>
                    </a:solidFill>
                  </a:tcPr>
                </a:tc>
              </a:tr>
            </a:tbl>
          </a:graphicData>
        </a:graphic>
      </p:graphicFrame>
      <p:graphicFrame>
        <p:nvGraphicFramePr>
          <p:cNvPr id="6" name="Chart 5"/>
          <p:cNvGraphicFramePr/>
          <p:nvPr/>
        </p:nvGraphicFramePr>
        <p:xfrm>
          <a:off x="0" y="1114424"/>
          <a:ext cx="5090160" cy="3381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5090160" y="2362200"/>
          <a:ext cx="3914775" cy="27813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70257"/>
            <a:ext cx="9144000" cy="707886"/>
          </a:xfrm>
          <a:prstGeom prst="rect">
            <a:avLst/>
          </a:prstGeom>
          <a:noFill/>
          <a:effectLst>
            <a:outerShdw blurRad="76200" dist="12700" dir="8100000" sy="-23000" kx="800400" algn="br" rotWithShape="0">
              <a:prstClr val="black">
                <a:alpha val="20000"/>
              </a:prstClr>
            </a:outerShdw>
          </a:effectLst>
        </p:spPr>
        <p:txBody>
          <a:bodyPr wrap="square" rtlCol="0">
            <a:noAutofit/>
            <a:scene3d>
              <a:camera prst="orthographicFront"/>
              <a:lightRig rig="threePt" dir="t"/>
            </a:scene3d>
            <a:sp3d prstMaterial="matte"/>
          </a:bodyPr>
          <a:lstStyle/>
          <a:p>
            <a:pPr algn="ctr"/>
            <a:r>
              <a:rPr lang="en-US" sz="4800" b="1" dirty="0" smtClean="0">
                <a:ln w="10541" cmpd="sng">
                  <a:solidFill>
                    <a:srgbClr val="7D7D7D">
                      <a:tint val="100000"/>
                      <a:shade val="100000"/>
                      <a:satMod val="110000"/>
                    </a:srgbClr>
                  </a:solidFill>
                  <a:prstDash val="solid"/>
                </a:ln>
                <a:solidFill>
                  <a:schemeClr val="bg1">
                    <a:lumMod val="10000"/>
                  </a:schemeClr>
                </a:solidFill>
                <a:effectLst>
                  <a:outerShdw blurRad="60007" dist="310007" dir="7680000" sy="30000" kx="1300200" algn="ctr" rotWithShape="0">
                    <a:prstClr val="black">
                      <a:alpha val="32000"/>
                    </a:prstClr>
                  </a:outerShdw>
                </a:effectLst>
                <a:latin typeface="Century Schoolbook" pitchFamily="18" charset="0"/>
                <a:cs typeface="Arial" pitchFamily="34" charset="0"/>
              </a:rPr>
              <a:t>Energy Storage </a:t>
            </a:r>
          </a:p>
        </p:txBody>
      </p:sp>
    </p:spTree>
    <p:extLst>
      <p:ext uri="{BB962C8B-B14F-4D97-AF65-F5344CB8AC3E}">
        <p14:creationId xmlns="" xmlns:p14="http://schemas.microsoft.com/office/powerpoint/2010/main" val="2179512302"/>
      </p:ext>
    </p:extLst>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812" y="1062363"/>
            <a:ext cx="8282188" cy="3886200"/>
          </a:xfrm>
        </p:spPr>
        <p:txBody>
          <a:bodyPr>
            <a:noAutofit/>
          </a:bodyPr>
          <a:lstStyle/>
          <a:p>
            <a:pPr>
              <a:buClrTx/>
              <a:buSzPct val="120000"/>
              <a:buFont typeface="Arial" pitchFamily="34" charset="0"/>
              <a:buChar char="•"/>
            </a:pPr>
            <a:r>
              <a:rPr lang="en-US" sz="2800" b="1" dirty="0" smtClean="0">
                <a:solidFill>
                  <a:schemeClr val="bg2">
                    <a:lumMod val="10000"/>
                  </a:schemeClr>
                </a:solidFill>
                <a:latin typeface="Times New Roman" pitchFamily="18" charset="0"/>
                <a:cs typeface="Times New Roman" pitchFamily="18" charset="0"/>
              </a:rPr>
              <a:t>Starting</a:t>
            </a:r>
          </a:p>
          <a:p>
            <a:pPr lvl="1">
              <a:buClrTx/>
              <a:buSzPct val="100000"/>
              <a:buFont typeface="Wingdings" pitchFamily="2" charset="2"/>
              <a:buChar char="§"/>
            </a:pPr>
            <a:r>
              <a:rPr lang="en-US" sz="2800" dirty="0" smtClean="0">
                <a:solidFill>
                  <a:schemeClr val="bg2">
                    <a:lumMod val="10000"/>
                  </a:schemeClr>
                </a:solidFill>
                <a:latin typeface="Times New Roman" pitchFamily="18" charset="0"/>
                <a:cs typeface="Times New Roman" pitchFamily="18" charset="0"/>
              </a:rPr>
              <a:t>Used for starting and running the engine</a:t>
            </a:r>
          </a:p>
          <a:p>
            <a:pPr lvl="1">
              <a:buClrTx/>
              <a:buSzPct val="100000"/>
              <a:buFont typeface="Wingdings" pitchFamily="2" charset="2"/>
              <a:buChar char="§"/>
            </a:pPr>
            <a:r>
              <a:rPr lang="en-US" sz="2800" dirty="0" smtClean="0">
                <a:solidFill>
                  <a:schemeClr val="bg2">
                    <a:lumMod val="10000"/>
                  </a:schemeClr>
                </a:solidFill>
                <a:latin typeface="Times New Roman" pitchFamily="18" charset="0"/>
                <a:cs typeface="Times New Roman" pitchFamily="18" charset="0"/>
              </a:rPr>
              <a:t>Provides large amounts of current</a:t>
            </a:r>
          </a:p>
          <a:p>
            <a:pPr lvl="1">
              <a:buClrTx/>
              <a:buSzPct val="100000"/>
              <a:buFont typeface="Wingdings" pitchFamily="2" charset="2"/>
              <a:buChar char="§"/>
            </a:pPr>
            <a:r>
              <a:rPr lang="en-US" sz="2800" dirty="0" smtClean="0">
                <a:solidFill>
                  <a:schemeClr val="bg2">
                    <a:lumMod val="10000"/>
                  </a:schemeClr>
                </a:solidFill>
                <a:latin typeface="Times New Roman" pitchFamily="18" charset="0"/>
                <a:cs typeface="Times New Roman" pitchFamily="18" charset="0"/>
              </a:rPr>
              <a:t>30-150 deep cycle life</a:t>
            </a:r>
          </a:p>
          <a:p>
            <a:pPr lvl="1">
              <a:buClrTx/>
              <a:buSzPct val="100000"/>
              <a:buFont typeface="Wingdings" pitchFamily="2" charset="2"/>
              <a:buChar char="§"/>
            </a:pPr>
            <a:r>
              <a:rPr lang="en-US" sz="2800" dirty="0" smtClean="0">
                <a:solidFill>
                  <a:schemeClr val="bg2">
                    <a:lumMod val="10000"/>
                  </a:schemeClr>
                </a:solidFill>
                <a:latin typeface="Times New Roman" pitchFamily="18" charset="0"/>
                <a:cs typeface="Times New Roman" pitchFamily="18" charset="0"/>
              </a:rPr>
              <a:t>They will last more than thousand normal cycles</a:t>
            </a:r>
          </a:p>
          <a:p>
            <a:pPr marL="448056" lvl="1" indent="0">
              <a:buClrTx/>
              <a:buSzPct val="100000"/>
              <a:buNone/>
            </a:pPr>
            <a:endParaRPr lang="en-US" sz="2800" dirty="0" smtClean="0">
              <a:solidFill>
                <a:schemeClr val="bg2">
                  <a:lumMod val="10000"/>
                </a:schemeClr>
              </a:solidFill>
              <a:latin typeface="Times New Roman" pitchFamily="18" charset="0"/>
              <a:cs typeface="Times New Roman" pitchFamily="18" charset="0"/>
            </a:endParaRPr>
          </a:p>
          <a:p>
            <a:pPr>
              <a:buClrTx/>
              <a:buSzPct val="120000"/>
              <a:buFont typeface="Arial" pitchFamily="34" charset="0"/>
              <a:buChar char="•"/>
            </a:pPr>
            <a:r>
              <a:rPr lang="en-US" sz="2800" b="1" dirty="0">
                <a:solidFill>
                  <a:schemeClr val="bg2">
                    <a:lumMod val="10000"/>
                  </a:schemeClr>
                </a:solidFill>
                <a:latin typeface="Times New Roman" pitchFamily="18" charset="0"/>
                <a:cs typeface="Times New Roman" pitchFamily="18" charset="0"/>
              </a:rPr>
              <a:t>Deep Cycle</a:t>
            </a:r>
          </a:p>
          <a:p>
            <a:pPr lvl="1">
              <a:buClrTx/>
              <a:buSzPct val="100000"/>
              <a:buFont typeface="Wingdings" pitchFamily="2" charset="2"/>
              <a:buChar char="§"/>
            </a:pPr>
            <a:r>
              <a:rPr lang="en-US" sz="2800" dirty="0">
                <a:solidFill>
                  <a:schemeClr val="bg2">
                    <a:lumMod val="10000"/>
                  </a:schemeClr>
                </a:solidFill>
                <a:latin typeface="Times New Roman" pitchFamily="18" charset="0"/>
                <a:cs typeface="Times New Roman" pitchFamily="18" charset="0"/>
              </a:rPr>
              <a:t>Could be discharged up to 80% time after time</a:t>
            </a:r>
          </a:p>
          <a:p>
            <a:pPr lvl="1">
              <a:buClrTx/>
              <a:buSzPct val="100000"/>
              <a:buFont typeface="Wingdings" pitchFamily="2" charset="2"/>
              <a:buChar char="§"/>
            </a:pPr>
            <a:r>
              <a:rPr lang="en-US" sz="2800" dirty="0" smtClean="0">
                <a:solidFill>
                  <a:schemeClr val="bg2">
                    <a:lumMod val="10000"/>
                  </a:schemeClr>
                </a:solidFill>
                <a:latin typeface="Times New Roman" pitchFamily="18" charset="0"/>
                <a:cs typeface="Times New Roman" pitchFamily="18" charset="0"/>
              </a:rPr>
              <a:t>Has </a:t>
            </a:r>
            <a:r>
              <a:rPr lang="en-US" sz="2800" dirty="0">
                <a:solidFill>
                  <a:schemeClr val="bg2">
                    <a:lumMod val="10000"/>
                  </a:schemeClr>
                </a:solidFill>
                <a:latin typeface="Times New Roman" pitchFamily="18" charset="0"/>
                <a:cs typeface="Times New Roman" pitchFamily="18" charset="0"/>
              </a:rPr>
              <a:t>less surface area thus less instant  power</a:t>
            </a:r>
          </a:p>
          <a:p>
            <a:pPr lvl="1">
              <a:buClrTx/>
              <a:buSzPct val="100000"/>
              <a:buFont typeface="Wingdings" pitchFamily="2" charset="2"/>
              <a:buChar char="§"/>
            </a:pPr>
            <a:r>
              <a:rPr lang="en-US" sz="2800" dirty="0">
                <a:solidFill>
                  <a:schemeClr val="bg2">
                    <a:lumMod val="10000"/>
                  </a:schemeClr>
                </a:solidFill>
                <a:latin typeface="Times New Roman" pitchFamily="18" charset="0"/>
                <a:cs typeface="Times New Roman" pitchFamily="18" charset="0"/>
              </a:rPr>
              <a:t>Best to keep them at 50% discharge </a:t>
            </a:r>
            <a:r>
              <a:rPr lang="en-US" sz="2800" dirty="0" smtClean="0">
                <a:solidFill>
                  <a:schemeClr val="bg2">
                    <a:lumMod val="10000"/>
                  </a:schemeClr>
                </a:solidFill>
                <a:latin typeface="Times New Roman" pitchFamily="18" charset="0"/>
                <a:cs typeface="Times New Roman" pitchFamily="18" charset="0"/>
              </a:rPr>
              <a:t>cycle</a:t>
            </a:r>
          </a:p>
          <a:p>
            <a:pPr lvl="1">
              <a:buClrTx/>
              <a:buSzPct val="100000"/>
              <a:buFont typeface="Wingdings" pitchFamily="2" charset="2"/>
              <a:buChar char="§"/>
            </a:pPr>
            <a:endParaRPr lang="en-US" sz="2800" dirty="0">
              <a:solidFill>
                <a:schemeClr val="bg2">
                  <a:lumMod val="10000"/>
                </a:schemeClr>
              </a:solidFill>
              <a:latin typeface="Times New Roman" pitchFamily="18" charset="0"/>
              <a:cs typeface="Times New Roman" pitchFamily="18" charset="0"/>
            </a:endParaRPr>
          </a:p>
        </p:txBody>
      </p:sp>
      <p:sp>
        <p:nvSpPr>
          <p:cNvPr id="5" name="TextBox 4"/>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Battery Types</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spTree>
    <p:extLst>
      <p:ext uri="{BB962C8B-B14F-4D97-AF65-F5344CB8AC3E}">
        <p14:creationId xmlns="" xmlns:p14="http://schemas.microsoft.com/office/powerpoint/2010/main" val="2359411259"/>
      </p:ext>
    </p:extLst>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ClrTx/>
              <a:buSzPct val="120000"/>
              <a:buFont typeface="Arial" pitchFamily="34" charset="0"/>
              <a:buChar char="•"/>
            </a:pPr>
            <a:r>
              <a:rPr lang="en-US" sz="3300" dirty="0" smtClean="0">
                <a:solidFill>
                  <a:schemeClr val="bg2">
                    <a:lumMod val="10000"/>
                  </a:schemeClr>
                </a:solidFill>
                <a:latin typeface="Times New Roman" pitchFamily="18" charset="0"/>
                <a:cs typeface="Times New Roman" pitchFamily="18" charset="0"/>
              </a:rPr>
              <a:t>Nickel-Cadmium</a:t>
            </a:r>
          </a:p>
          <a:p>
            <a:pPr>
              <a:buClrTx/>
              <a:buSzPct val="120000"/>
              <a:buFont typeface="Arial" pitchFamily="34" charset="0"/>
              <a:buChar char="•"/>
            </a:pPr>
            <a:r>
              <a:rPr lang="en-US" sz="3300" dirty="0" smtClean="0">
                <a:solidFill>
                  <a:schemeClr val="bg2">
                    <a:lumMod val="10000"/>
                  </a:schemeClr>
                </a:solidFill>
                <a:latin typeface="Times New Roman" pitchFamily="18" charset="0"/>
                <a:cs typeface="Times New Roman" pitchFamily="18" charset="0"/>
              </a:rPr>
              <a:t>Nickel-metal hydride</a:t>
            </a:r>
          </a:p>
          <a:p>
            <a:pPr>
              <a:buClrTx/>
              <a:buSzPct val="120000"/>
              <a:buFont typeface="Arial" pitchFamily="34" charset="0"/>
              <a:buChar char="•"/>
            </a:pPr>
            <a:r>
              <a:rPr lang="en-US" sz="3300" dirty="0" smtClean="0">
                <a:solidFill>
                  <a:schemeClr val="bg2">
                    <a:lumMod val="10000"/>
                  </a:schemeClr>
                </a:solidFill>
                <a:latin typeface="Times New Roman" pitchFamily="18" charset="0"/>
                <a:cs typeface="Times New Roman" pitchFamily="18" charset="0"/>
              </a:rPr>
              <a:t>Lithium-ion</a:t>
            </a:r>
          </a:p>
          <a:p>
            <a:pPr>
              <a:buClrTx/>
              <a:buSzPct val="120000"/>
              <a:buFont typeface="Arial" pitchFamily="34" charset="0"/>
              <a:buChar char="•"/>
            </a:pPr>
            <a:r>
              <a:rPr lang="en-US" sz="3300" smtClean="0">
                <a:solidFill>
                  <a:schemeClr val="bg2">
                    <a:lumMod val="10000"/>
                  </a:schemeClr>
                </a:solidFill>
                <a:latin typeface="Times New Roman" pitchFamily="18" charset="0"/>
                <a:cs typeface="Times New Roman" pitchFamily="18" charset="0"/>
              </a:rPr>
              <a:t>Lithium-ion </a:t>
            </a:r>
            <a:r>
              <a:rPr lang="en-US" sz="3300" smtClean="0">
                <a:solidFill>
                  <a:schemeClr val="bg2">
                    <a:lumMod val="10000"/>
                  </a:schemeClr>
                </a:solidFill>
                <a:latin typeface="Times New Roman" pitchFamily="18" charset="0"/>
                <a:cs typeface="Times New Roman" pitchFamily="18" charset="0"/>
              </a:rPr>
              <a:t>polymer</a:t>
            </a:r>
            <a:endParaRPr lang="en-US" sz="3300" dirty="0" smtClean="0">
              <a:solidFill>
                <a:schemeClr val="bg2">
                  <a:lumMod val="10000"/>
                </a:schemeClr>
              </a:solidFill>
              <a:latin typeface="Times New Roman" pitchFamily="18" charset="0"/>
              <a:cs typeface="Times New Roman" pitchFamily="18" charset="0"/>
            </a:endParaRPr>
          </a:p>
          <a:p>
            <a:pPr>
              <a:buClrTx/>
              <a:buSzPct val="120000"/>
              <a:buFont typeface="Arial" pitchFamily="34" charset="0"/>
              <a:buChar char="•"/>
            </a:pPr>
            <a:r>
              <a:rPr lang="en-US" sz="3300" dirty="0" smtClean="0">
                <a:solidFill>
                  <a:schemeClr val="bg2">
                    <a:lumMod val="10000"/>
                  </a:schemeClr>
                </a:solidFill>
                <a:latin typeface="Times New Roman" pitchFamily="18" charset="0"/>
                <a:cs typeface="Times New Roman" pitchFamily="18" charset="0"/>
              </a:rPr>
              <a:t>Lead-acid</a:t>
            </a:r>
          </a:p>
          <a:p>
            <a:pPr lvl="1">
              <a:buClrTx/>
              <a:buSzPct val="120000"/>
              <a:buFont typeface="Wingdings" pitchFamily="2" charset="2"/>
              <a:buChar char="Ø"/>
            </a:pPr>
            <a:r>
              <a:rPr lang="en-US" dirty="0" smtClean="0">
                <a:solidFill>
                  <a:schemeClr val="bg2">
                    <a:lumMod val="10000"/>
                  </a:schemeClr>
                </a:solidFill>
                <a:latin typeface="Times New Roman" pitchFamily="18" charset="0"/>
                <a:cs typeface="Times New Roman" pitchFamily="18" charset="0"/>
              </a:rPr>
              <a:t>Mature technology</a:t>
            </a:r>
          </a:p>
          <a:p>
            <a:pPr lvl="1">
              <a:buClrTx/>
              <a:buSzPct val="120000"/>
              <a:buFont typeface="Wingdings" pitchFamily="2" charset="2"/>
              <a:buChar char="Ø"/>
            </a:pPr>
            <a:r>
              <a:rPr lang="en-US" dirty="0" smtClean="0">
                <a:solidFill>
                  <a:schemeClr val="bg2">
                    <a:lumMod val="10000"/>
                  </a:schemeClr>
                </a:solidFill>
                <a:latin typeface="Times New Roman" pitchFamily="18" charset="0"/>
                <a:cs typeface="Times New Roman" pitchFamily="18" charset="0"/>
              </a:rPr>
              <a:t>Better storage capacity</a:t>
            </a:r>
          </a:p>
          <a:p>
            <a:pPr lvl="1">
              <a:buClrTx/>
              <a:buSzPct val="120000"/>
              <a:buFont typeface="Wingdings" pitchFamily="2" charset="2"/>
              <a:buChar char="Ø"/>
            </a:pPr>
            <a:r>
              <a:rPr lang="en-US" dirty="0" smtClean="0">
                <a:solidFill>
                  <a:schemeClr val="bg2">
                    <a:lumMod val="10000"/>
                  </a:schemeClr>
                </a:solidFill>
                <a:latin typeface="Times New Roman" pitchFamily="18" charset="0"/>
                <a:cs typeface="Times New Roman" pitchFamily="18" charset="0"/>
              </a:rPr>
              <a:t>Cost effective</a:t>
            </a:r>
          </a:p>
          <a:p>
            <a:pPr lvl="1">
              <a:buClrTx/>
              <a:buSzPct val="120000"/>
              <a:buFont typeface="Wingdings" pitchFamily="2" charset="2"/>
              <a:buChar char="Ø"/>
            </a:pPr>
            <a:r>
              <a:rPr lang="en-US" dirty="0" smtClean="0">
                <a:solidFill>
                  <a:schemeClr val="bg2">
                    <a:lumMod val="10000"/>
                  </a:schemeClr>
                </a:solidFill>
                <a:latin typeface="Times New Roman" pitchFamily="18" charset="0"/>
                <a:cs typeface="Times New Roman" pitchFamily="18" charset="0"/>
              </a:rPr>
              <a:t>Self discharge rate about 40% a year</a:t>
            </a:r>
          </a:p>
          <a:p>
            <a:pPr lvl="1">
              <a:buClrTx/>
              <a:buSzPct val="120000"/>
              <a:buFont typeface="Wingdings" pitchFamily="2" charset="2"/>
              <a:buChar char="Ø"/>
            </a:pPr>
            <a:r>
              <a:rPr lang="en-US" dirty="0" smtClean="0">
                <a:solidFill>
                  <a:schemeClr val="bg2">
                    <a:lumMod val="10000"/>
                  </a:schemeClr>
                </a:solidFill>
                <a:latin typeface="Times New Roman" pitchFamily="18" charset="0"/>
                <a:cs typeface="Times New Roman" pitchFamily="18" charset="0"/>
              </a:rPr>
              <a:t>No memory effect</a:t>
            </a:r>
          </a:p>
          <a:p>
            <a:pPr lvl="1">
              <a:buClrTx/>
              <a:buSzPct val="120000"/>
              <a:buFont typeface="Wingdings" pitchFamily="2" charset="2"/>
              <a:buChar char="Ø"/>
            </a:pPr>
            <a:r>
              <a:rPr lang="en-US" dirty="0" smtClean="0">
                <a:solidFill>
                  <a:schemeClr val="bg2">
                    <a:lumMod val="10000"/>
                  </a:schemeClr>
                </a:solidFill>
                <a:latin typeface="Times New Roman" pitchFamily="18" charset="0"/>
                <a:cs typeface="Times New Roman" pitchFamily="18" charset="0"/>
              </a:rPr>
              <a:t>Saves natural resources since its fully recyclable</a:t>
            </a:r>
          </a:p>
          <a:p>
            <a:pPr lvl="1">
              <a:buClrTx/>
              <a:buSzPct val="120000"/>
              <a:buFont typeface="Wingdings" pitchFamily="2" charset="2"/>
              <a:buChar char="Ø"/>
            </a:pPr>
            <a:r>
              <a:rPr lang="en-US" dirty="0" smtClean="0">
                <a:solidFill>
                  <a:schemeClr val="bg2">
                    <a:lumMod val="10000"/>
                  </a:schemeClr>
                </a:solidFill>
                <a:latin typeface="Times New Roman" pitchFamily="18" charset="0"/>
                <a:cs typeface="Times New Roman" pitchFamily="18" charset="0"/>
              </a:rPr>
              <a:t>If used correctly they can last 5-8 years </a:t>
            </a:r>
          </a:p>
          <a:p>
            <a:pPr lvl="1"/>
            <a:endParaRPr lang="en-US" dirty="0" smtClean="0">
              <a:solidFill>
                <a:schemeClr val="bg2">
                  <a:lumMod val="10000"/>
                </a:schemeClr>
              </a:solidFill>
              <a:latin typeface="Times New Roman" pitchFamily="18" charset="0"/>
              <a:cs typeface="Times New Roman" pitchFamily="18" charset="0"/>
            </a:endParaRPr>
          </a:p>
        </p:txBody>
      </p:sp>
      <p:sp>
        <p:nvSpPr>
          <p:cNvPr id="5" name="TextBox 4"/>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Battery Material</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spTree>
    <p:extLst>
      <p:ext uri="{BB962C8B-B14F-4D97-AF65-F5344CB8AC3E}">
        <p14:creationId xmlns="" xmlns:p14="http://schemas.microsoft.com/office/powerpoint/2010/main" val="3510717842"/>
      </p:ext>
    </p:extLst>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1037"/>
            <a:ext cx="7467600" cy="4525963"/>
          </a:xfrm>
        </p:spPr>
        <p:txBody>
          <a:bodyPr>
            <a:normAutofit fontScale="92500" lnSpcReduction="20000"/>
          </a:bodyPr>
          <a:lstStyle/>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Cannot spill, even if broken</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Non-hazardous (low shipping cost)</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Immune to freezing damage</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Temperature stays low even during heavy charge and discharge current</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Sit in storage for much longer period</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Withstand shock and vibration better than any standard battery</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No maintenance</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Completely sealed  against fumes</a:t>
            </a:r>
          </a:p>
          <a:p>
            <a:endParaRPr lang="en-US" dirty="0">
              <a:solidFill>
                <a:schemeClr val="bg2">
                  <a:lumMod val="10000"/>
                </a:schemeClr>
              </a:solidFill>
              <a:latin typeface="Times New Roman" pitchFamily="18" charset="0"/>
              <a:cs typeface="Times New Roman" pitchFamily="18" charset="0"/>
            </a:endParaRPr>
          </a:p>
        </p:txBody>
      </p:sp>
      <p:sp>
        <p:nvSpPr>
          <p:cNvPr id="4" name="TextBox 3"/>
          <p:cNvSpPr txBox="1"/>
          <p:nvPr/>
        </p:nvSpPr>
        <p:spPr>
          <a:xfrm>
            <a:off x="0" y="304800"/>
            <a:ext cx="9144000" cy="1446550"/>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AGM Advantages Over Gelled &amp; Flooded Batteries</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spTree>
    <p:extLst>
      <p:ext uri="{BB962C8B-B14F-4D97-AF65-F5344CB8AC3E}">
        <p14:creationId xmlns="" xmlns:p14="http://schemas.microsoft.com/office/powerpoint/2010/main" val="580123698"/>
      </p:ext>
    </p:extLst>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ClrTx/>
              <a:buSzPct val="120000"/>
              <a:buFont typeface="Arial" pitchFamily="34" charset="0"/>
              <a:buChar char="•"/>
            </a:pPr>
            <a:r>
              <a:rPr lang="en-US" dirty="0">
                <a:solidFill>
                  <a:schemeClr val="bg2">
                    <a:lumMod val="10000"/>
                  </a:schemeClr>
                </a:solidFill>
                <a:latin typeface="Times New Roman" pitchFamily="18" charset="0"/>
                <a:cs typeface="Times New Roman" pitchFamily="18" charset="0"/>
              </a:rPr>
              <a:t>Brand – Power Sonic</a:t>
            </a:r>
          </a:p>
          <a:p>
            <a:pPr>
              <a:buClrTx/>
              <a:buSzPct val="120000"/>
              <a:buFont typeface="Arial" pitchFamily="34" charset="0"/>
              <a:buChar char="•"/>
            </a:pPr>
            <a:r>
              <a:rPr lang="en-US" dirty="0">
                <a:solidFill>
                  <a:schemeClr val="bg2">
                    <a:lumMod val="10000"/>
                  </a:schemeClr>
                </a:solidFill>
                <a:latin typeface="Times New Roman" pitchFamily="18" charset="0"/>
                <a:cs typeface="Times New Roman" pitchFamily="18" charset="0"/>
              </a:rPr>
              <a:t>Model – 12180 </a:t>
            </a:r>
            <a:r>
              <a:rPr lang="en-US" dirty="0" smtClean="0">
                <a:solidFill>
                  <a:schemeClr val="bg2">
                    <a:lumMod val="10000"/>
                  </a:schemeClr>
                </a:solidFill>
                <a:latin typeface="Times New Roman" pitchFamily="18" charset="0"/>
                <a:cs typeface="Times New Roman" pitchFamily="18" charset="0"/>
              </a:rPr>
              <a:t>B</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Nominal Voltage – 12 volts (6 cells)</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Nominal Capacity – 18Ah/20h = 900mA</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Weight – 12.6 lbs. (5.72Kg)</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Internal resistance – 14 milliohms</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Max discharge current – 54 A</a:t>
            </a:r>
          </a:p>
          <a:p>
            <a:pPr>
              <a:buClrTx/>
              <a:buSzPct val="120000"/>
              <a:buFont typeface="Arial" pitchFamily="34" charset="0"/>
              <a:buChar char="•"/>
            </a:pPr>
            <a:r>
              <a:rPr lang="en-US" dirty="0" smtClean="0">
                <a:solidFill>
                  <a:schemeClr val="bg2">
                    <a:lumMod val="10000"/>
                  </a:schemeClr>
                </a:solidFill>
                <a:latin typeface="Times New Roman" pitchFamily="18" charset="0"/>
                <a:cs typeface="Times New Roman" pitchFamily="18" charset="0"/>
              </a:rPr>
              <a:t>Operating Temperature</a:t>
            </a:r>
          </a:p>
          <a:p>
            <a:pPr lvl="1">
              <a:buClrTx/>
              <a:buFont typeface="Wingdings" pitchFamily="2" charset="2"/>
              <a:buChar char="Ø"/>
            </a:pPr>
            <a:r>
              <a:rPr lang="en-US" dirty="0" smtClean="0">
                <a:solidFill>
                  <a:schemeClr val="bg2">
                    <a:lumMod val="10000"/>
                  </a:schemeClr>
                </a:solidFill>
                <a:latin typeface="Times New Roman" pitchFamily="18" charset="0"/>
                <a:cs typeface="Times New Roman" pitchFamily="18" charset="0"/>
              </a:rPr>
              <a:t>Charge </a:t>
            </a:r>
            <a:r>
              <a:rPr lang="en-US" dirty="0">
                <a:solidFill>
                  <a:schemeClr val="bg2">
                    <a:lumMod val="10000"/>
                  </a:schemeClr>
                </a:solidFill>
                <a:latin typeface="Times New Roman" pitchFamily="18" charset="0"/>
                <a:cs typeface="Times New Roman" pitchFamily="18" charset="0"/>
              </a:rPr>
              <a:t>– </a:t>
            </a:r>
            <a:r>
              <a:rPr lang="en-US" dirty="0" smtClean="0">
                <a:solidFill>
                  <a:schemeClr val="bg2">
                    <a:lumMod val="10000"/>
                  </a:schemeClr>
                </a:solidFill>
                <a:latin typeface="Times New Roman" pitchFamily="18" charset="0"/>
                <a:cs typeface="Times New Roman" pitchFamily="18" charset="0"/>
              </a:rPr>
              <a:t>-4F to 122F</a:t>
            </a:r>
          </a:p>
          <a:p>
            <a:pPr lvl="1">
              <a:buClrTx/>
              <a:buFont typeface="Wingdings" pitchFamily="2" charset="2"/>
              <a:buChar char="Ø"/>
            </a:pPr>
            <a:r>
              <a:rPr lang="en-US" dirty="0" smtClean="0">
                <a:solidFill>
                  <a:schemeClr val="bg2">
                    <a:lumMod val="10000"/>
                  </a:schemeClr>
                </a:solidFill>
                <a:latin typeface="Times New Roman" pitchFamily="18" charset="0"/>
                <a:cs typeface="Times New Roman" pitchFamily="18" charset="0"/>
              </a:rPr>
              <a:t>Discharge </a:t>
            </a:r>
            <a:r>
              <a:rPr lang="en-US" dirty="0">
                <a:solidFill>
                  <a:schemeClr val="bg2">
                    <a:lumMod val="10000"/>
                  </a:schemeClr>
                </a:solidFill>
                <a:latin typeface="Times New Roman" pitchFamily="18" charset="0"/>
                <a:cs typeface="Times New Roman" pitchFamily="18" charset="0"/>
              </a:rPr>
              <a:t>– </a:t>
            </a:r>
            <a:r>
              <a:rPr lang="en-US" dirty="0" smtClean="0">
                <a:solidFill>
                  <a:schemeClr val="bg2">
                    <a:lumMod val="10000"/>
                  </a:schemeClr>
                </a:solidFill>
                <a:latin typeface="Times New Roman" pitchFamily="18" charset="0"/>
                <a:cs typeface="Times New Roman" pitchFamily="18" charset="0"/>
              </a:rPr>
              <a:t>-40F to 140F</a:t>
            </a:r>
            <a:endParaRPr lang="en-US" dirty="0">
              <a:solidFill>
                <a:schemeClr val="bg2">
                  <a:lumMod val="10000"/>
                </a:schemeClr>
              </a:solidFill>
              <a:latin typeface="Times New Roman" pitchFamily="18" charset="0"/>
              <a:cs typeface="Times New Roman" pitchFamily="18" charset="0"/>
            </a:endParaRPr>
          </a:p>
        </p:txBody>
      </p:sp>
      <p:sp>
        <p:nvSpPr>
          <p:cNvPr id="5" name="TextBox 4"/>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Battery Characteristics</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spTree>
    <p:extLst>
      <p:ext uri="{BB962C8B-B14F-4D97-AF65-F5344CB8AC3E}">
        <p14:creationId xmlns="" xmlns:p14="http://schemas.microsoft.com/office/powerpoint/2010/main" val="1298457403"/>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4600" y="1371600"/>
            <a:ext cx="4038600" cy="1745169"/>
          </a:xfrm>
        </p:spPr>
        <p:txBody>
          <a:bodyPr>
            <a:normAutofit/>
          </a:bodyPr>
          <a:lstStyle/>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Length – 7.13 inches</a:t>
            </a:r>
          </a:p>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Width – 3.00 inches</a:t>
            </a:r>
          </a:p>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Height – 6.59 inches</a:t>
            </a:r>
            <a:endParaRPr lang="en-US" sz="2800" dirty="0">
              <a:solidFill>
                <a:schemeClr val="bg2">
                  <a:lumMod val="10000"/>
                </a:schemeClr>
              </a:solidFill>
              <a:latin typeface="Times New Roman" pitchFamily="18" charset="0"/>
              <a:cs typeface="Times New Roman" pitchFamily="18" charset="0"/>
            </a:endParaRPr>
          </a:p>
        </p:txBody>
      </p:sp>
      <p:pic>
        <p:nvPicPr>
          <p:cNvPr id="1026" name="Picture 2" descr="C:\Users\Nitesh\Documents\My Dropbox\nitesh\2011-08-31_16-48-48_23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28800" y="3048000"/>
            <a:ext cx="5926667" cy="33337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Battery Dimensions</a:t>
            </a:r>
            <a:endParaRPr lang="en-US" sz="2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spTree>
    <p:extLst>
      <p:ext uri="{BB962C8B-B14F-4D97-AF65-F5344CB8AC3E}">
        <p14:creationId xmlns="" xmlns:p14="http://schemas.microsoft.com/office/powerpoint/2010/main" val="3040433755"/>
      </p:ext>
    </p:extLst>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295400"/>
            <a:ext cx="8305800" cy="4525963"/>
          </a:xfrm>
        </p:spPr>
        <p:txBody>
          <a:bodyPr>
            <a:normAutofit/>
          </a:bodyPr>
          <a:lstStyle/>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6 </a:t>
            </a:r>
            <a:r>
              <a:rPr lang="en-US" sz="2800" dirty="0" smtClean="0">
                <a:solidFill>
                  <a:schemeClr val="bg2">
                    <a:lumMod val="10000"/>
                  </a:schemeClr>
                </a:solidFill>
                <a:latin typeface="Times New Roman" pitchFamily="18" charset="0"/>
                <a:cs typeface="Times New Roman" pitchFamily="18" charset="0"/>
              </a:rPr>
              <a:t>Voltage </a:t>
            </a:r>
            <a:r>
              <a:rPr lang="en-US" sz="2800" dirty="0" smtClean="0">
                <a:solidFill>
                  <a:schemeClr val="bg2">
                    <a:lumMod val="10000"/>
                  </a:schemeClr>
                </a:solidFill>
                <a:latin typeface="Times New Roman" pitchFamily="18" charset="0"/>
                <a:cs typeface="Times New Roman" pitchFamily="18" charset="0"/>
              </a:rPr>
              <a:t>R</a:t>
            </a:r>
            <a:r>
              <a:rPr lang="en-US" sz="2800" dirty="0" smtClean="0">
                <a:solidFill>
                  <a:schemeClr val="bg2">
                    <a:lumMod val="10000"/>
                  </a:schemeClr>
                </a:solidFill>
                <a:latin typeface="Times New Roman" pitchFamily="18" charset="0"/>
                <a:cs typeface="Times New Roman" pitchFamily="18" charset="0"/>
              </a:rPr>
              <a:t>egulators</a:t>
            </a:r>
            <a:endParaRPr lang="en-US" sz="2800" dirty="0" smtClean="0">
              <a:solidFill>
                <a:schemeClr val="bg2">
                  <a:lumMod val="10000"/>
                </a:schemeClr>
              </a:solidFill>
              <a:latin typeface="Times New Roman" pitchFamily="18" charset="0"/>
              <a:cs typeface="Times New Roman" pitchFamily="18" charset="0"/>
            </a:endParaRPr>
          </a:p>
          <a:p>
            <a:pPr lvl="1">
              <a:buClrTx/>
              <a:buFont typeface="Wingdings" pitchFamily="2" charset="2"/>
              <a:buChar char="Ø"/>
            </a:pPr>
            <a:r>
              <a:rPr lang="en-US" sz="2800" dirty="0" smtClean="0">
                <a:solidFill>
                  <a:schemeClr val="bg2">
                    <a:lumMod val="10000"/>
                  </a:schemeClr>
                </a:solidFill>
                <a:latin typeface="Times New Roman" pitchFamily="18" charset="0"/>
                <a:cs typeface="Times New Roman" pitchFamily="18" charset="0"/>
              </a:rPr>
              <a:t> Tracking system microcontroller – 5V, 600mA</a:t>
            </a:r>
          </a:p>
          <a:p>
            <a:pPr lvl="1">
              <a:buClrTx/>
              <a:buFont typeface="Wingdings" pitchFamily="2" charset="2"/>
              <a:buChar char="Ø"/>
            </a:pPr>
            <a:r>
              <a:rPr lang="en-US" sz="2800" dirty="0" smtClean="0">
                <a:solidFill>
                  <a:schemeClr val="bg2">
                    <a:lumMod val="10000"/>
                  </a:schemeClr>
                </a:solidFill>
                <a:latin typeface="Times New Roman" pitchFamily="18" charset="0"/>
                <a:cs typeface="Times New Roman" pitchFamily="18" charset="0"/>
              </a:rPr>
              <a:t>Monitoring system microcontroller – 8V, 1.5A</a:t>
            </a:r>
            <a:endParaRPr lang="en-US" sz="2800" dirty="0">
              <a:solidFill>
                <a:schemeClr val="bg2">
                  <a:lumMod val="10000"/>
                </a:schemeClr>
              </a:solidFill>
              <a:latin typeface="Times New Roman" pitchFamily="18" charset="0"/>
              <a:cs typeface="Times New Roman" pitchFamily="18" charset="0"/>
            </a:endParaRPr>
          </a:p>
          <a:p>
            <a:pPr lvl="1">
              <a:buClrTx/>
              <a:buFont typeface="Wingdings" pitchFamily="2" charset="2"/>
              <a:buChar char="Ø"/>
            </a:pPr>
            <a:r>
              <a:rPr lang="en-US" sz="2800" dirty="0">
                <a:solidFill>
                  <a:schemeClr val="bg2">
                    <a:lumMod val="10000"/>
                  </a:schemeClr>
                </a:solidFill>
                <a:latin typeface="Times New Roman" pitchFamily="18" charset="0"/>
                <a:cs typeface="Times New Roman" pitchFamily="18" charset="0"/>
              </a:rPr>
              <a:t>Tracking system </a:t>
            </a:r>
            <a:r>
              <a:rPr lang="en-US" sz="2800" dirty="0" smtClean="0">
                <a:solidFill>
                  <a:schemeClr val="bg2">
                    <a:lumMod val="10000"/>
                  </a:schemeClr>
                </a:solidFill>
                <a:latin typeface="Times New Roman" pitchFamily="18" charset="0"/>
                <a:cs typeface="Times New Roman" pitchFamily="18" charset="0"/>
              </a:rPr>
              <a:t>motors – 12V, 700mA</a:t>
            </a:r>
            <a:endParaRPr lang="en-US" sz="2800" dirty="0">
              <a:solidFill>
                <a:schemeClr val="bg2">
                  <a:lumMod val="10000"/>
                </a:schemeClr>
              </a:solidFill>
              <a:latin typeface="Times New Roman" pitchFamily="18" charset="0"/>
              <a:cs typeface="Times New Roman" pitchFamily="18" charset="0"/>
            </a:endParaRPr>
          </a:p>
          <a:p>
            <a:pPr lvl="1">
              <a:buClrTx/>
              <a:buFont typeface="Wingdings" pitchFamily="2" charset="2"/>
              <a:buChar char="Ø"/>
            </a:pPr>
            <a:r>
              <a:rPr lang="en-US" sz="2800" dirty="0">
                <a:solidFill>
                  <a:schemeClr val="bg2">
                    <a:lumMod val="10000"/>
                  </a:schemeClr>
                </a:solidFill>
                <a:latin typeface="Times New Roman" pitchFamily="18" charset="0"/>
                <a:cs typeface="Times New Roman" pitchFamily="18" charset="0"/>
              </a:rPr>
              <a:t>Solar </a:t>
            </a:r>
            <a:r>
              <a:rPr lang="en-US" sz="2800" dirty="0" smtClean="0">
                <a:solidFill>
                  <a:schemeClr val="bg2">
                    <a:lumMod val="10000"/>
                  </a:schemeClr>
                </a:solidFill>
                <a:latin typeface="Times New Roman" pitchFamily="18" charset="0"/>
                <a:cs typeface="Times New Roman" pitchFamily="18" charset="0"/>
              </a:rPr>
              <a:t>panel – </a:t>
            </a:r>
            <a:r>
              <a:rPr lang="en-US" sz="2400" dirty="0" smtClean="0">
                <a:solidFill>
                  <a:schemeClr val="bg2">
                    <a:lumMod val="10000"/>
                  </a:schemeClr>
                </a:solidFill>
                <a:latin typeface="Times New Roman" pitchFamily="18" charset="0"/>
                <a:cs typeface="Times New Roman" pitchFamily="18" charset="0"/>
              </a:rPr>
              <a:t>SEPIC converter – 14.5V, 2.2A</a:t>
            </a:r>
          </a:p>
          <a:p>
            <a:pPr lvl="1">
              <a:buClrTx/>
              <a:buFont typeface="Wingdings" pitchFamily="2" charset="2"/>
              <a:buChar char="Ø"/>
            </a:pPr>
            <a:r>
              <a:rPr lang="en-US" sz="2400" dirty="0" smtClean="0">
                <a:solidFill>
                  <a:schemeClr val="bg2">
                    <a:lumMod val="10000"/>
                  </a:schemeClr>
                </a:solidFill>
                <a:latin typeface="Times New Roman" pitchFamily="18" charset="0"/>
                <a:cs typeface="Times New Roman" pitchFamily="18" charset="0"/>
              </a:rPr>
              <a:t>Powering NE555 for charge controller – 5V, 1.5A</a:t>
            </a:r>
          </a:p>
          <a:p>
            <a:pPr lvl="1">
              <a:buClrTx/>
              <a:buFont typeface="Wingdings" pitchFamily="2" charset="2"/>
              <a:buChar char="Ø"/>
            </a:pPr>
            <a:r>
              <a:rPr lang="en-US" sz="2400" dirty="0" smtClean="0">
                <a:solidFill>
                  <a:schemeClr val="bg2">
                    <a:lumMod val="10000"/>
                  </a:schemeClr>
                </a:solidFill>
                <a:latin typeface="Times New Roman" pitchFamily="18" charset="0"/>
                <a:cs typeface="Times New Roman" pitchFamily="18" charset="0"/>
              </a:rPr>
              <a:t>USB 2.0 charger output – 5V, 600mA</a:t>
            </a:r>
            <a:endParaRPr lang="en-US" sz="2800" dirty="0" smtClean="0">
              <a:solidFill>
                <a:schemeClr val="bg2">
                  <a:lumMod val="10000"/>
                </a:schemeClr>
              </a:solidFill>
              <a:latin typeface="Times New Roman" pitchFamily="18" charset="0"/>
              <a:cs typeface="Times New Roman" pitchFamily="18" charset="0"/>
            </a:endParaRPr>
          </a:p>
          <a:p>
            <a:pPr>
              <a:buClrTx/>
              <a:buSzPct val="12000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Charge Controller</a:t>
            </a:r>
          </a:p>
          <a:p>
            <a:pPr marL="448056" lvl="1" indent="0">
              <a:buNone/>
            </a:pPr>
            <a:endParaRPr lang="en-US" dirty="0">
              <a:solidFill>
                <a:schemeClr val="bg2">
                  <a:lumMod val="10000"/>
                </a:schemeClr>
              </a:solidFill>
            </a:endParaRPr>
          </a:p>
        </p:txBody>
      </p:sp>
      <p:pic>
        <p:nvPicPr>
          <p:cNvPr id="69634" name="Picture 2" descr="Integrated Circuit Chip Clip Ar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5000" y="4876800"/>
            <a:ext cx="2828925" cy="1628776"/>
          </a:xfrm>
          <a:prstGeom prst="rect">
            <a:avLst/>
          </a:prstGeom>
          <a:noFill/>
          <a:extLst>
            <a:ext uri="{909E8E84-426E-40DD-AFC4-6F175D3DCCD1}">
              <a14:hiddenFill xmlns="" xmlns:a14="http://schemas.microsoft.com/office/drawing/2010/main">
                <a:solidFill>
                  <a:srgbClr val="FFFFFF"/>
                </a:solidFill>
              </a14:hiddenFill>
            </a:ext>
          </a:extLst>
        </p:spPr>
      </p:pic>
      <p:pic>
        <p:nvPicPr>
          <p:cNvPr id="69640" name="Picture 8" descr="Gears Motion Motor Engine Clip Ar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62675" y="4019550"/>
            <a:ext cx="2714625" cy="283845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Voltage &amp; Charge Regulators</a:t>
            </a:r>
          </a:p>
        </p:txBody>
      </p:sp>
    </p:spTree>
    <p:extLst>
      <p:ext uri="{BB962C8B-B14F-4D97-AF65-F5344CB8AC3E}">
        <p14:creationId xmlns="" xmlns:p14="http://schemas.microsoft.com/office/powerpoint/2010/main" val="623815828"/>
      </p:ext>
    </p:extLst>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2024856"/>
            <a:ext cx="6629400" cy="4525963"/>
          </a:xfrm>
        </p:spPr>
        <p:txBody>
          <a:bodyPr>
            <a:noAutofit/>
          </a:bodyPr>
          <a:lstStyle/>
          <a:p>
            <a:pPr>
              <a:buClrTx/>
              <a:buSzPct val="120000"/>
              <a:buFont typeface="Arial" pitchFamily="34" charset="0"/>
              <a:buChar char="•"/>
            </a:pPr>
            <a:r>
              <a:rPr lang="en-US" sz="3200" dirty="0" smtClean="0">
                <a:solidFill>
                  <a:schemeClr val="bg2">
                    <a:lumMod val="10000"/>
                  </a:schemeClr>
                </a:solidFill>
                <a:latin typeface="Times New Roman" pitchFamily="18" charset="0"/>
                <a:cs typeface="Times New Roman" pitchFamily="18" charset="0"/>
              </a:rPr>
              <a:t>LM2676S -5.0</a:t>
            </a:r>
          </a:p>
          <a:p>
            <a:pPr>
              <a:buClrTx/>
              <a:buSzPct val="120000"/>
              <a:buFont typeface="Arial" pitchFamily="34" charset="0"/>
              <a:buChar char="•"/>
            </a:pPr>
            <a:r>
              <a:rPr lang="en-US" sz="3200" dirty="0" smtClean="0">
                <a:solidFill>
                  <a:schemeClr val="bg2">
                    <a:lumMod val="10000"/>
                  </a:schemeClr>
                </a:solidFill>
                <a:latin typeface="Times New Roman" pitchFamily="18" charset="0"/>
                <a:cs typeface="Times New Roman" pitchFamily="18" charset="0"/>
              </a:rPr>
              <a:t>Switcher High efficiency (94%) Step-down Voltage regulator</a:t>
            </a:r>
          </a:p>
          <a:p>
            <a:pPr>
              <a:buClrTx/>
              <a:buSzPct val="120000"/>
              <a:buFont typeface="Arial" pitchFamily="34" charset="0"/>
              <a:buChar char="•"/>
            </a:pPr>
            <a:r>
              <a:rPr lang="en-US" sz="3200" dirty="0" smtClean="0">
                <a:solidFill>
                  <a:schemeClr val="bg2">
                    <a:lumMod val="10000"/>
                  </a:schemeClr>
                </a:solidFill>
                <a:latin typeface="Times New Roman" pitchFamily="18" charset="0"/>
                <a:cs typeface="Times New Roman" pitchFamily="18" charset="0"/>
              </a:rPr>
              <a:t>2% maximum output tolerance</a:t>
            </a:r>
          </a:p>
          <a:p>
            <a:pPr>
              <a:buClrTx/>
              <a:buSzPct val="120000"/>
              <a:buFont typeface="Arial" pitchFamily="34" charset="0"/>
              <a:buChar char="•"/>
            </a:pPr>
            <a:r>
              <a:rPr lang="en-US" sz="3200" dirty="0" smtClean="0">
                <a:solidFill>
                  <a:schemeClr val="bg2">
                    <a:lumMod val="10000"/>
                  </a:schemeClr>
                </a:solidFill>
                <a:latin typeface="Times New Roman" pitchFamily="18" charset="0"/>
                <a:cs typeface="Times New Roman" pitchFamily="18" charset="0"/>
              </a:rPr>
              <a:t>Junction temperature range -40 to +125 C</a:t>
            </a:r>
          </a:p>
          <a:p>
            <a:endParaRPr lang="en-US" sz="2800" dirty="0">
              <a:solidFill>
                <a:schemeClr val="bg2">
                  <a:lumMod val="1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00800" y="2449513"/>
            <a:ext cx="2057400" cy="1838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152400"/>
            <a:ext cx="9144000" cy="1200329"/>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Voltage Regulator</a:t>
            </a:r>
          </a:p>
          <a:p>
            <a:pPr algn="ctr"/>
            <a:r>
              <a:rPr lang="en-US" sz="28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(Powering Tracking System Microcontroller)</a:t>
            </a:r>
          </a:p>
        </p:txBody>
      </p:sp>
    </p:spTree>
    <p:extLst>
      <p:ext uri="{BB962C8B-B14F-4D97-AF65-F5344CB8AC3E}">
        <p14:creationId xmlns="" xmlns:p14="http://schemas.microsoft.com/office/powerpoint/2010/main" val="1874165010"/>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Specification</a:t>
            </a:r>
            <a:endParaRPr lang="en-US" sz="4400" b="1" dirty="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sp>
        <p:nvSpPr>
          <p:cNvPr id="6" name="TextBox 5"/>
          <p:cNvSpPr txBox="1"/>
          <p:nvPr/>
        </p:nvSpPr>
        <p:spPr>
          <a:xfrm>
            <a:off x="228600" y="1371600"/>
            <a:ext cx="8915400" cy="4632037"/>
          </a:xfrm>
          <a:prstGeom prst="rect">
            <a:avLst/>
          </a:prstGeom>
          <a:noFill/>
        </p:spPr>
        <p:txBody>
          <a:bodyPr wrap="square" rtlCol="0">
            <a:spAutoFit/>
          </a:bodyPr>
          <a:lstStyle/>
          <a:p>
            <a:pPr algn="just">
              <a:spcAft>
                <a:spcPts val="600"/>
              </a:spcAft>
              <a:buFont typeface="Arial" pitchFamily="34" charset="0"/>
              <a:buChar char="•"/>
            </a:pPr>
            <a:r>
              <a:rPr lang="en-US" sz="2000" dirty="0" smtClean="0">
                <a:solidFill>
                  <a:schemeClr val="bg2">
                    <a:lumMod val="10000"/>
                  </a:schemeClr>
                </a:solidFill>
              </a:rPr>
              <a:t>  </a:t>
            </a:r>
            <a:r>
              <a:rPr lang="en-US" sz="2000" dirty="0" smtClean="0">
                <a:solidFill>
                  <a:schemeClr val="bg2">
                    <a:lumMod val="10000"/>
                  </a:schemeClr>
                </a:solidFill>
                <a:latin typeface="Times New Roman" pitchFamily="18" charset="0"/>
                <a:cs typeface="Times New Roman" pitchFamily="18" charset="0"/>
              </a:rPr>
              <a:t>Stirling engine generates 10 watts peak power at 12 volts under ideal conditions</a:t>
            </a:r>
          </a:p>
          <a:p>
            <a:pPr lvl="0" algn="just">
              <a:spcAft>
                <a:spcPts val="600"/>
              </a:spcAft>
              <a:buFont typeface="Arial" pitchFamily="34" charset="0"/>
              <a:buChar char="•"/>
            </a:pPr>
            <a:r>
              <a:rPr lang="en-US" sz="2000" dirty="0" smtClean="0">
                <a:solidFill>
                  <a:schemeClr val="bg2">
                    <a:lumMod val="10000"/>
                  </a:schemeClr>
                </a:solidFill>
                <a:latin typeface="Times New Roman" pitchFamily="18" charset="0"/>
                <a:cs typeface="Times New Roman" pitchFamily="18" charset="0"/>
              </a:rPr>
              <a:t>  PV </a:t>
            </a:r>
            <a:r>
              <a:rPr lang="en-US" sz="2000" dirty="0" smtClean="0">
                <a:solidFill>
                  <a:schemeClr val="bg2">
                    <a:lumMod val="10000"/>
                  </a:schemeClr>
                </a:solidFill>
                <a:latin typeface="Times New Roman" pitchFamily="18" charset="0"/>
                <a:cs typeface="Times New Roman" pitchFamily="18" charset="0"/>
              </a:rPr>
              <a:t>panel </a:t>
            </a:r>
            <a:r>
              <a:rPr lang="en-US" sz="2000" dirty="0" smtClean="0">
                <a:solidFill>
                  <a:schemeClr val="bg2">
                    <a:lumMod val="10000"/>
                  </a:schemeClr>
                </a:solidFill>
                <a:latin typeface="Times New Roman" pitchFamily="18" charset="0"/>
                <a:cs typeface="Times New Roman" pitchFamily="18" charset="0"/>
              </a:rPr>
              <a:t>produces peak power outputs of 30 watts at 24 volts</a:t>
            </a:r>
          </a:p>
          <a:p>
            <a:pPr lvl="0" algn="just">
              <a:spcAft>
                <a:spcPts val="600"/>
              </a:spcAft>
              <a:buFont typeface="Arial" pitchFamily="34" charset="0"/>
              <a:buChar char="•"/>
            </a:pPr>
            <a:r>
              <a:rPr lang="en-US" sz="2000" dirty="0" smtClean="0">
                <a:solidFill>
                  <a:schemeClr val="bg2">
                    <a:lumMod val="10000"/>
                  </a:schemeClr>
                </a:solidFill>
                <a:latin typeface="Times New Roman" pitchFamily="18" charset="0"/>
                <a:cs typeface="Times New Roman" pitchFamily="18" charset="0"/>
              </a:rPr>
              <a:t> Total power of 40 watts maximum under ideal conditions</a:t>
            </a:r>
          </a:p>
          <a:p>
            <a:pPr lvl="0" algn="just">
              <a:spcAft>
                <a:spcPts val="600"/>
              </a:spcAft>
              <a:buFont typeface="Arial" pitchFamily="34" charset="0"/>
              <a:buChar char="•"/>
            </a:pPr>
            <a:r>
              <a:rPr lang="en-US" sz="2000" dirty="0" smtClean="0">
                <a:solidFill>
                  <a:schemeClr val="bg2">
                    <a:lumMod val="10000"/>
                  </a:schemeClr>
                </a:solidFill>
                <a:latin typeface="Times New Roman" pitchFamily="18" charset="0"/>
                <a:cs typeface="Times New Roman" pitchFamily="18" charset="0"/>
              </a:rPr>
              <a:t>  Two 12 V DC lead acid Absorbent Glass Mat batteries</a:t>
            </a:r>
          </a:p>
          <a:p>
            <a:pPr lvl="0" algn="just">
              <a:spcAft>
                <a:spcPts val="600"/>
              </a:spcAft>
              <a:buFont typeface="Arial" pitchFamily="34" charset="0"/>
              <a:buChar char="•"/>
            </a:pPr>
            <a:r>
              <a:rPr lang="en-US" sz="2000" dirty="0" smtClean="0">
                <a:solidFill>
                  <a:schemeClr val="bg2">
                    <a:lumMod val="10000"/>
                  </a:schemeClr>
                </a:solidFill>
                <a:latin typeface="Times New Roman" pitchFamily="18" charset="0"/>
                <a:cs typeface="Times New Roman" pitchFamily="18" charset="0"/>
              </a:rPr>
              <a:t>  5 V, 600mA switching regulator powering two microcontrollers</a:t>
            </a:r>
          </a:p>
          <a:p>
            <a:pPr lvl="0" algn="just">
              <a:spcAft>
                <a:spcPts val="600"/>
              </a:spcAft>
              <a:buFont typeface="Arial" pitchFamily="34" charset="0"/>
              <a:buChar char="•"/>
            </a:pPr>
            <a:r>
              <a:rPr lang="en-US" sz="2000" dirty="0" smtClean="0">
                <a:solidFill>
                  <a:schemeClr val="bg2">
                    <a:lumMod val="10000"/>
                  </a:schemeClr>
                </a:solidFill>
                <a:latin typeface="Times New Roman" pitchFamily="18" charset="0"/>
                <a:cs typeface="Times New Roman" pitchFamily="18" charset="0"/>
              </a:rPr>
              <a:t>  12V, 700mA DC/DC switching regulator powering the tracking system motors</a:t>
            </a:r>
          </a:p>
          <a:p>
            <a:pPr lvl="0" algn="just">
              <a:spcAft>
                <a:spcPts val="600"/>
              </a:spcAft>
              <a:buFont typeface="Arial" pitchFamily="34" charset="0"/>
              <a:buChar char="•"/>
            </a:pPr>
            <a:r>
              <a:rPr lang="en-US" sz="2000" dirty="0" smtClean="0">
                <a:solidFill>
                  <a:schemeClr val="bg2">
                    <a:lumMod val="10000"/>
                  </a:schemeClr>
                </a:solidFill>
                <a:latin typeface="Times New Roman" pitchFamily="18" charset="0"/>
                <a:cs typeface="Times New Roman" pitchFamily="18" charset="0"/>
              </a:rPr>
              <a:t>  The monitoring system displays:</a:t>
            </a:r>
          </a:p>
          <a:p>
            <a:pPr lvl="1" algn="just">
              <a:spcAft>
                <a:spcPts val="600"/>
              </a:spcAft>
              <a:buFont typeface="Wingdings" pitchFamily="2" charset="2"/>
              <a:buChar char="Ø"/>
            </a:pPr>
            <a:r>
              <a:rPr lang="en-US" sz="2000" dirty="0" smtClean="0">
                <a:solidFill>
                  <a:schemeClr val="bg2">
                    <a:lumMod val="10000"/>
                  </a:schemeClr>
                </a:solidFill>
                <a:latin typeface="Times New Roman" pitchFamily="18" charset="0"/>
                <a:cs typeface="Times New Roman" pitchFamily="18" charset="0"/>
              </a:rPr>
              <a:t>  Temperature of the battery to within ±1°C of accuracy</a:t>
            </a:r>
          </a:p>
          <a:p>
            <a:pPr lvl="1" algn="just">
              <a:spcAft>
                <a:spcPts val="600"/>
              </a:spcAft>
              <a:buFont typeface="Wingdings" pitchFamily="2" charset="2"/>
              <a:buChar char="Ø"/>
            </a:pPr>
            <a:r>
              <a:rPr lang="en-US" sz="2000" dirty="0" smtClean="0">
                <a:solidFill>
                  <a:schemeClr val="bg2">
                    <a:lumMod val="10000"/>
                  </a:schemeClr>
                </a:solidFill>
                <a:latin typeface="Times New Roman" pitchFamily="18" charset="0"/>
                <a:cs typeface="Times New Roman" pitchFamily="18" charset="0"/>
              </a:rPr>
              <a:t>  Power being generated within ±2 watts of the actual value</a:t>
            </a:r>
          </a:p>
          <a:p>
            <a:pPr lvl="1" algn="just">
              <a:spcAft>
                <a:spcPts val="600"/>
              </a:spcAft>
              <a:buFont typeface="Wingdings" pitchFamily="2" charset="2"/>
              <a:buChar char="Ø"/>
            </a:pPr>
            <a:r>
              <a:rPr lang="en-US" sz="2000" dirty="0" smtClean="0">
                <a:solidFill>
                  <a:schemeClr val="bg2">
                    <a:lumMod val="10000"/>
                  </a:schemeClr>
                </a:solidFill>
                <a:latin typeface="Times New Roman" pitchFamily="18" charset="0"/>
                <a:cs typeface="Times New Roman" pitchFamily="18" charset="0"/>
              </a:rPr>
              <a:t>  Voltage of the battery within ±0.5 volts of the actual value </a:t>
            </a:r>
          </a:p>
          <a:p>
            <a:pPr lvl="0" algn="just">
              <a:spcAft>
                <a:spcPts val="600"/>
              </a:spcAft>
              <a:buFont typeface="Arial" pitchFamily="34" charset="0"/>
              <a:buChar char="•"/>
            </a:pPr>
            <a:r>
              <a:rPr lang="en-US" sz="2000" dirty="0" smtClean="0">
                <a:solidFill>
                  <a:schemeClr val="bg2">
                    <a:lumMod val="10000"/>
                  </a:schemeClr>
                </a:solidFill>
                <a:latin typeface="Times New Roman" pitchFamily="18" charset="0"/>
                <a:cs typeface="Times New Roman" pitchFamily="18" charset="0"/>
              </a:rPr>
              <a:t>  5 V DC, 700mA USB power outlet</a:t>
            </a:r>
          </a:p>
          <a:p>
            <a:pPr lvl="0" algn="just">
              <a:spcAft>
                <a:spcPts val="600"/>
              </a:spcAft>
              <a:buFont typeface="Arial" pitchFamily="34" charset="0"/>
              <a:buChar char="•"/>
            </a:pPr>
            <a:r>
              <a:rPr lang="en-US" sz="2000" dirty="0" smtClean="0">
                <a:solidFill>
                  <a:schemeClr val="bg2">
                    <a:lumMod val="10000"/>
                  </a:schemeClr>
                </a:solidFill>
                <a:latin typeface="Times New Roman" pitchFamily="18" charset="0"/>
                <a:cs typeface="Times New Roman" pitchFamily="18" charset="0"/>
              </a:rPr>
              <a:t>  12 V DC power outlet </a:t>
            </a:r>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tesh\Documents\My Dropbox\Senior\Nitesh\Voltage&amp;charge regulator\LM2676S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297" y="1524001"/>
            <a:ext cx="8601703" cy="51128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0" y="304800"/>
            <a:ext cx="9144000" cy="1200329"/>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Voltage Regulator Schematics</a:t>
            </a:r>
          </a:p>
          <a:p>
            <a:pPr algn="ctr"/>
            <a:r>
              <a:rPr lang="en-US" sz="28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(Powering Tracking System Microcontroller)</a:t>
            </a:r>
          </a:p>
        </p:txBody>
      </p:sp>
    </p:spTree>
    <p:extLst>
      <p:ext uri="{BB962C8B-B14F-4D97-AF65-F5344CB8AC3E}">
        <p14:creationId xmlns="" xmlns:p14="http://schemas.microsoft.com/office/powerpoint/2010/main" val="4154805381"/>
      </p:ext>
    </p:extLst>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buClrTx/>
              <a:buSzPct val="120000"/>
              <a:buFont typeface="Arial" pitchFamily="34" charset="0"/>
              <a:buChar char="•"/>
            </a:pPr>
            <a:r>
              <a:rPr lang="en-US" dirty="0" smtClean="0">
                <a:solidFill>
                  <a:schemeClr val="bg2">
                    <a:lumMod val="10000"/>
                  </a:schemeClr>
                </a:solidFill>
              </a:rPr>
              <a:t>LM5022MM</a:t>
            </a:r>
          </a:p>
          <a:p>
            <a:pPr>
              <a:buClrTx/>
              <a:buSzPct val="120000"/>
              <a:buFont typeface="Arial" pitchFamily="34" charset="0"/>
              <a:buChar char="•"/>
            </a:pPr>
            <a:r>
              <a:rPr lang="en-US" dirty="0" smtClean="0">
                <a:solidFill>
                  <a:schemeClr val="bg2">
                    <a:lumMod val="10000"/>
                  </a:schemeClr>
                </a:solidFill>
              </a:rPr>
              <a:t>Boost and  Single-ended primary inductor converter (SEPIC)</a:t>
            </a:r>
          </a:p>
          <a:p>
            <a:pPr>
              <a:buClrTx/>
              <a:buSzPct val="120000"/>
              <a:buFont typeface="Arial" pitchFamily="34" charset="0"/>
              <a:buChar char="•"/>
            </a:pPr>
            <a:r>
              <a:rPr lang="en-US" dirty="0" smtClean="0">
                <a:solidFill>
                  <a:schemeClr val="bg2">
                    <a:lumMod val="10000"/>
                  </a:schemeClr>
                </a:solidFill>
              </a:rPr>
              <a:t>DC-DC converter</a:t>
            </a:r>
          </a:p>
          <a:p>
            <a:pPr>
              <a:buClrTx/>
              <a:buSzPct val="120000"/>
              <a:buFont typeface="Arial" pitchFamily="34" charset="0"/>
              <a:buChar char="•"/>
            </a:pPr>
            <a:r>
              <a:rPr lang="en-US" dirty="0" smtClean="0">
                <a:solidFill>
                  <a:schemeClr val="bg2">
                    <a:lumMod val="10000"/>
                  </a:schemeClr>
                </a:solidFill>
              </a:rPr>
              <a:t>Allows the output to be greater than, less than or equal to its input</a:t>
            </a:r>
          </a:p>
          <a:p>
            <a:endParaRPr lang="en-US" dirty="0">
              <a:solidFill>
                <a:schemeClr val="bg2">
                  <a:lumMod val="10000"/>
                </a:schemeClr>
              </a:solidFill>
            </a:endParaRPr>
          </a:p>
        </p:txBody>
      </p:sp>
      <p:sp>
        <p:nvSpPr>
          <p:cNvPr id="4" name="Content Placeholder 3"/>
          <p:cNvSpPr>
            <a:spLocks noGrp="1"/>
          </p:cNvSpPr>
          <p:nvPr>
            <p:ph sz="half" idx="2"/>
          </p:nvPr>
        </p:nvSpPr>
        <p:spPr>
          <a:xfrm>
            <a:off x="4267200" y="1600200"/>
            <a:ext cx="3962400" cy="4525963"/>
          </a:xfrm>
        </p:spPr>
        <p:txBody>
          <a:bodyPr/>
          <a:lstStyle/>
          <a:p>
            <a:pPr marL="550926" indent="-514350">
              <a:buClrTx/>
              <a:buSzPct val="120000"/>
              <a:buFont typeface="+mj-lt"/>
              <a:buAutoNum type="arabicPeriod"/>
            </a:pPr>
            <a:r>
              <a:rPr lang="en-US" dirty="0" smtClean="0">
                <a:solidFill>
                  <a:schemeClr val="bg2">
                    <a:lumMod val="10000"/>
                  </a:schemeClr>
                </a:solidFill>
              </a:rPr>
              <a:t>To power two tracking system motors </a:t>
            </a:r>
          </a:p>
          <a:p>
            <a:endParaRPr lang="en-US" dirty="0">
              <a:solidFill>
                <a:schemeClr val="bg2">
                  <a:lumMod val="1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76800" y="2832847"/>
            <a:ext cx="2840620" cy="2362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304800"/>
            <a:ext cx="9144000" cy="1261884"/>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Voltage Regulator</a:t>
            </a:r>
          </a:p>
          <a:p>
            <a:pPr algn="ctr"/>
            <a:r>
              <a:rPr lang="en-US" sz="32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(Powering 2 Tracking System Motors)</a:t>
            </a:r>
          </a:p>
        </p:txBody>
      </p:sp>
    </p:spTree>
    <p:extLst>
      <p:ext uri="{BB962C8B-B14F-4D97-AF65-F5344CB8AC3E}">
        <p14:creationId xmlns="" xmlns:p14="http://schemas.microsoft.com/office/powerpoint/2010/main" val="3487170441"/>
      </p:ext>
    </p:extLst>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tesh\Documents\My Dropbox\Senior\Nitesh\Voltage&amp;charge regulator\LM5022MM.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600201"/>
            <a:ext cx="8763000" cy="501880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0" y="304800"/>
            <a:ext cx="9144000" cy="1261884"/>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Voltage Regulator Schematics</a:t>
            </a:r>
          </a:p>
          <a:p>
            <a:pPr algn="ctr"/>
            <a:r>
              <a:rPr lang="en-US" sz="32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(Powering 2 Tracking System Motors)</a:t>
            </a:r>
          </a:p>
        </p:txBody>
      </p:sp>
    </p:spTree>
    <p:extLst>
      <p:ext uri="{BB962C8B-B14F-4D97-AF65-F5344CB8AC3E}">
        <p14:creationId xmlns="" xmlns:p14="http://schemas.microsoft.com/office/powerpoint/2010/main" val="199991944"/>
      </p:ext>
    </p:extLst>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9144000" cy="1200329"/>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Voltage Regulator Schematics</a:t>
            </a:r>
          </a:p>
          <a:p>
            <a:pPr algn="ctr"/>
            <a:r>
              <a:rPr lang="en-US" sz="28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(Powering Monitoring System Microcontroller)</a:t>
            </a:r>
          </a:p>
        </p:txBody>
      </p:sp>
      <p:pic>
        <p:nvPicPr>
          <p:cNvPr id="87042" name="Picture 2"/>
          <p:cNvPicPr>
            <a:picLocks noChangeAspect="1" noChangeArrowheads="1"/>
          </p:cNvPicPr>
          <p:nvPr/>
        </p:nvPicPr>
        <p:blipFill>
          <a:blip r:embed="rId2" cstate="print"/>
          <a:srcRect/>
          <a:stretch>
            <a:fillRect/>
          </a:stretch>
        </p:blipFill>
        <p:spPr bwMode="auto">
          <a:xfrm>
            <a:off x="304800" y="1600199"/>
            <a:ext cx="8458200" cy="500711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348"/>
            <a:ext cx="9144000" cy="1446550"/>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Voltage Regulator Printed Circuit Board</a:t>
            </a:r>
            <a:endParaRPr lang="en-US" sz="28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pic>
        <p:nvPicPr>
          <p:cNvPr id="88066" name="Picture 2" descr="C:\Users\Homa\Desktop\Capture4.PNG"/>
          <p:cNvPicPr>
            <a:picLocks noChangeAspect="1" noChangeArrowheads="1"/>
          </p:cNvPicPr>
          <p:nvPr/>
        </p:nvPicPr>
        <p:blipFill>
          <a:blip r:embed="rId2" cstate="print"/>
          <a:srcRect/>
          <a:stretch>
            <a:fillRect/>
          </a:stretch>
        </p:blipFill>
        <p:spPr bwMode="auto">
          <a:xfrm>
            <a:off x="838200" y="1529898"/>
            <a:ext cx="7467600" cy="5149660"/>
          </a:xfrm>
          <a:prstGeom prst="rect">
            <a:avLst/>
          </a:prstGeom>
          <a:noFill/>
        </p:spPr>
      </p:pic>
      <p:sp>
        <p:nvSpPr>
          <p:cNvPr id="7" name="Rectangle 6"/>
          <p:cNvSpPr/>
          <p:nvPr/>
        </p:nvSpPr>
        <p:spPr>
          <a:xfrm>
            <a:off x="1447800" y="4343400"/>
            <a:ext cx="2209800" cy="2057400"/>
          </a:xfrm>
          <a:prstGeom prst="rect">
            <a:avLst/>
          </a:prstGeom>
          <a:noFill/>
          <a:ln w="349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8" name="Rectangle 7"/>
          <p:cNvSpPr/>
          <p:nvPr/>
        </p:nvSpPr>
        <p:spPr>
          <a:xfrm>
            <a:off x="3886200" y="4343400"/>
            <a:ext cx="1905000" cy="2057400"/>
          </a:xfrm>
          <a:prstGeom prst="rect">
            <a:avLst/>
          </a:prstGeom>
          <a:noFill/>
          <a:ln w="349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9" name="Rectangle 8"/>
          <p:cNvSpPr/>
          <p:nvPr/>
        </p:nvSpPr>
        <p:spPr>
          <a:xfrm>
            <a:off x="5943600" y="4343400"/>
            <a:ext cx="1905000" cy="2057400"/>
          </a:xfrm>
          <a:prstGeom prst="rect">
            <a:avLst/>
          </a:prstGeom>
          <a:noFill/>
          <a:ln w="349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10" name="Rectangle 9"/>
          <p:cNvSpPr/>
          <p:nvPr/>
        </p:nvSpPr>
        <p:spPr>
          <a:xfrm>
            <a:off x="1447800" y="1676400"/>
            <a:ext cx="2895600" cy="2362200"/>
          </a:xfrm>
          <a:prstGeom prst="rect">
            <a:avLst/>
          </a:prstGeom>
          <a:noFill/>
          <a:ln w="349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11" name="Rectangle 10"/>
          <p:cNvSpPr/>
          <p:nvPr/>
        </p:nvSpPr>
        <p:spPr>
          <a:xfrm>
            <a:off x="4648200" y="1676400"/>
            <a:ext cx="3200400" cy="2514600"/>
          </a:xfrm>
          <a:prstGeom prst="rect">
            <a:avLst/>
          </a:prstGeom>
          <a:noFill/>
          <a:ln w="349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9"/>
                                        </p:tgtEl>
                                        <p:attrNameLst>
                                          <p:attrName>ppt_x</p:attrName>
                                        </p:attrNameLst>
                                      </p:cBhvr>
                                      <p:tavLst>
                                        <p:tav tm="0">
                                          <p:val>
                                            <p:strVal val="ppt_x"/>
                                          </p:val>
                                        </p:tav>
                                        <p:tav tm="100000">
                                          <p:val>
                                            <p:strVal val="ppt_x"/>
                                          </p:val>
                                        </p:tav>
                                      </p:tavLst>
                                    </p:anim>
                                    <p:anim calcmode="lin" valueType="num">
                                      <p:cBhvr additive="base">
                                        <p:cTn id="37" dur="500"/>
                                        <p:tgtEl>
                                          <p:spTgt spid="9"/>
                                        </p:tgtEl>
                                        <p:attrNameLst>
                                          <p:attrName>ppt_y</p:attrName>
                                        </p:attrNameLst>
                                      </p:cBhvr>
                                      <p:tavLst>
                                        <p:tav tm="0">
                                          <p:val>
                                            <p:strVal val="ppt_y"/>
                                          </p:val>
                                        </p:tav>
                                        <p:tav tm="100000">
                                          <p:val>
                                            <p:strVal val="1+ppt_h/2"/>
                                          </p:val>
                                        </p:tav>
                                      </p:tavLst>
                                    </p:anim>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1" fill="hold" grpId="1" nodeType="clickEffect">
                                  <p:stCondLst>
                                    <p:cond delay="0"/>
                                  </p:stCondLst>
                                  <p:childTnLst>
                                    <p:anim calcmode="lin" valueType="num">
                                      <p:cBhvr additive="base">
                                        <p:cTn id="48" dur="500"/>
                                        <p:tgtEl>
                                          <p:spTgt spid="10"/>
                                        </p:tgtEl>
                                        <p:attrNameLst>
                                          <p:attrName>ppt_x</p:attrName>
                                        </p:attrNameLst>
                                      </p:cBhvr>
                                      <p:tavLst>
                                        <p:tav tm="0">
                                          <p:val>
                                            <p:strVal val="ppt_x"/>
                                          </p:val>
                                        </p:tav>
                                        <p:tav tm="100000">
                                          <p:val>
                                            <p:strVal val="ppt_x"/>
                                          </p:val>
                                        </p:tav>
                                      </p:tavLst>
                                    </p:anim>
                                    <p:anim calcmode="lin" valueType="num">
                                      <p:cBhvr additive="base">
                                        <p:cTn id="49" dur="500"/>
                                        <p:tgtEl>
                                          <p:spTgt spid="10"/>
                                        </p:tgtEl>
                                        <p:attrNameLst>
                                          <p:attrName>ppt_y</p:attrName>
                                        </p:attrNameLst>
                                      </p:cBhvr>
                                      <p:tavLst>
                                        <p:tav tm="0">
                                          <p:val>
                                            <p:strVal val="ppt_y"/>
                                          </p:val>
                                        </p:tav>
                                        <p:tav tm="100000">
                                          <p:val>
                                            <p:strVal val="0-ppt_h/2"/>
                                          </p:val>
                                        </p:tav>
                                      </p:tavLst>
                                    </p:anim>
                                    <p:set>
                                      <p:cBhvr>
                                        <p:cTn id="50" dur="1" fill="hold">
                                          <p:stCondLst>
                                            <p:cond delay="4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4661"/>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Charge Controller</a:t>
            </a:r>
          </a:p>
        </p:txBody>
      </p:sp>
      <p:sp>
        <p:nvSpPr>
          <p:cNvPr id="8" name="TextBox 7"/>
          <p:cNvSpPr txBox="1"/>
          <p:nvPr/>
        </p:nvSpPr>
        <p:spPr>
          <a:xfrm>
            <a:off x="838200" y="6067425"/>
            <a:ext cx="5562600" cy="461665"/>
          </a:xfrm>
          <a:prstGeom prst="rect">
            <a:avLst/>
          </a:prstGeom>
          <a:noFill/>
        </p:spPr>
        <p:txBody>
          <a:bodyPr wrap="square" rtlCol="0">
            <a:spAutoFit/>
          </a:bodyPr>
          <a:lstStyle/>
          <a:p>
            <a:pPr marL="285750" indent="-285750">
              <a:buFont typeface="Arial" pitchFamily="34" charset="0"/>
              <a:buChar char="•"/>
            </a:pPr>
            <a:r>
              <a:rPr lang="en-US" sz="2400" dirty="0" smtClean="0">
                <a:solidFill>
                  <a:schemeClr val="bg2">
                    <a:lumMod val="10000"/>
                  </a:schemeClr>
                </a:solidFill>
                <a:latin typeface="Times New Roman" pitchFamily="18" charset="0"/>
                <a:cs typeface="Times New Roman" pitchFamily="18" charset="0"/>
              </a:rPr>
              <a:t>Switching regulator powering NE555</a:t>
            </a:r>
          </a:p>
        </p:txBody>
      </p:sp>
      <p:sp>
        <p:nvSpPr>
          <p:cNvPr id="10" name="TextBox 9"/>
          <p:cNvSpPr txBox="1"/>
          <p:nvPr/>
        </p:nvSpPr>
        <p:spPr>
          <a:xfrm>
            <a:off x="838200" y="4953000"/>
            <a:ext cx="5562600" cy="461665"/>
          </a:xfrm>
          <a:prstGeom prst="rect">
            <a:avLst/>
          </a:prstGeom>
          <a:noFill/>
        </p:spPr>
        <p:txBody>
          <a:bodyPr wrap="square" rtlCol="0">
            <a:spAutoFit/>
          </a:bodyPr>
          <a:lstStyle/>
          <a:p>
            <a:pPr marL="285750" indent="-285750">
              <a:buFont typeface="Arial" pitchFamily="34" charset="0"/>
              <a:buChar char="•"/>
            </a:pPr>
            <a:r>
              <a:rPr lang="en-US" sz="2400" dirty="0" smtClean="0">
                <a:solidFill>
                  <a:schemeClr val="bg2">
                    <a:lumMod val="10000"/>
                  </a:schemeClr>
                </a:solidFill>
                <a:latin typeface="Times New Roman" pitchFamily="18" charset="0"/>
                <a:cs typeface="Times New Roman" pitchFamily="18" charset="0"/>
              </a:rPr>
              <a:t>NE555 controlling the relay</a:t>
            </a:r>
          </a:p>
        </p:txBody>
      </p:sp>
      <p:sp>
        <p:nvSpPr>
          <p:cNvPr id="14" name="TextBox 13"/>
          <p:cNvSpPr txBox="1"/>
          <p:nvPr/>
        </p:nvSpPr>
        <p:spPr>
          <a:xfrm>
            <a:off x="838200" y="5334000"/>
            <a:ext cx="5562600" cy="830997"/>
          </a:xfrm>
          <a:prstGeom prst="rect">
            <a:avLst/>
          </a:prstGeom>
          <a:noFill/>
        </p:spPr>
        <p:txBody>
          <a:bodyPr wrap="square" rtlCol="0">
            <a:spAutoFit/>
          </a:bodyPr>
          <a:lstStyle/>
          <a:p>
            <a:pPr marL="285750" indent="-285750">
              <a:buFont typeface="Arial" pitchFamily="34" charset="0"/>
              <a:buChar char="•"/>
            </a:pPr>
            <a:r>
              <a:rPr lang="en-US" sz="2400" dirty="0" smtClean="0">
                <a:solidFill>
                  <a:schemeClr val="bg2">
                    <a:lumMod val="10000"/>
                  </a:schemeClr>
                </a:solidFill>
                <a:latin typeface="Times New Roman" pitchFamily="18" charset="0"/>
                <a:cs typeface="Times New Roman" pitchFamily="18" charset="0"/>
              </a:rPr>
              <a:t>Two calibration points</a:t>
            </a:r>
          </a:p>
          <a:p>
            <a:pPr marL="285750" indent="-285750">
              <a:buFont typeface="Arial" pitchFamily="34" charset="0"/>
              <a:buChar char="•"/>
            </a:pPr>
            <a:r>
              <a:rPr lang="en-US" sz="2400" dirty="0" smtClean="0">
                <a:solidFill>
                  <a:schemeClr val="bg2">
                    <a:lumMod val="10000"/>
                  </a:schemeClr>
                </a:solidFill>
                <a:latin typeface="Times New Roman" pitchFamily="18" charset="0"/>
                <a:cs typeface="Times New Roman" pitchFamily="18" charset="0"/>
              </a:rPr>
              <a:t>11.9V=charging  &amp; 14.2V=dumping </a:t>
            </a:r>
            <a:endParaRPr lang="en-US" sz="2400" dirty="0">
              <a:solidFill>
                <a:schemeClr val="bg2">
                  <a:lumMod val="10000"/>
                </a:schemeClr>
              </a:solidFill>
              <a:latin typeface="Times New Roman" pitchFamily="18" charset="0"/>
              <a:cs typeface="Times New Roman" pitchFamily="18" charset="0"/>
            </a:endParaRPr>
          </a:p>
        </p:txBody>
      </p:sp>
      <p:pic>
        <p:nvPicPr>
          <p:cNvPr id="89090" name="Picture 2" descr="C:\Users\Homa\Desktop\Capture3.PNG"/>
          <p:cNvPicPr>
            <a:picLocks noChangeAspect="1" noChangeArrowheads="1"/>
          </p:cNvPicPr>
          <p:nvPr/>
        </p:nvPicPr>
        <p:blipFill>
          <a:blip r:embed="rId2" cstate="print"/>
          <a:srcRect/>
          <a:stretch>
            <a:fillRect/>
          </a:stretch>
        </p:blipFill>
        <p:spPr bwMode="auto">
          <a:xfrm>
            <a:off x="1371600" y="820023"/>
            <a:ext cx="5943600" cy="4132977"/>
          </a:xfrm>
          <a:prstGeom prst="rect">
            <a:avLst/>
          </a:prstGeom>
          <a:noFill/>
        </p:spPr>
      </p:pic>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200" y="820023"/>
            <a:ext cx="7239000" cy="4132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1+ppt_w/2"/>
                                          </p:val>
                                        </p:tav>
                                      </p:tavLst>
                                    </p:anim>
                                    <p:anim calcmode="lin" valueType="num">
                                      <p:cBhvr additive="base">
                                        <p:cTn id="7" dur="500"/>
                                        <p:tgtEl>
                                          <p:spTgt spid="7"/>
                                        </p:tgtEl>
                                        <p:attrNameLst>
                                          <p:attrName>ppt_y</p:attrName>
                                        </p:attrNameLst>
                                      </p:cBhvr>
                                      <p:tavLst>
                                        <p:tav tm="0">
                                          <p:val>
                                            <p:strVal val="ppt_y"/>
                                          </p:val>
                                        </p:tav>
                                        <p:tav tm="100000">
                                          <p:val>
                                            <p:strVal val="ppt_y"/>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70257"/>
            <a:ext cx="9144000" cy="707886"/>
          </a:xfrm>
          <a:prstGeom prst="rect">
            <a:avLst/>
          </a:prstGeom>
          <a:noFill/>
          <a:effectLst>
            <a:outerShdw blurRad="76200" dist="12700" dir="8100000" sy="-23000" kx="800400" algn="br" rotWithShape="0">
              <a:prstClr val="black">
                <a:alpha val="20000"/>
              </a:prstClr>
            </a:outerShdw>
          </a:effectLst>
        </p:spPr>
        <p:txBody>
          <a:bodyPr wrap="square" rtlCol="0">
            <a:noAutofit/>
            <a:scene3d>
              <a:camera prst="orthographicFront"/>
              <a:lightRig rig="threePt" dir="t"/>
            </a:scene3d>
            <a:sp3d prstMaterial="matte"/>
          </a:bodyPr>
          <a:lstStyle/>
          <a:p>
            <a:pPr algn="ctr"/>
            <a:r>
              <a:rPr lang="en-US" sz="4800" b="1" dirty="0" smtClean="0">
                <a:ln w="10541" cmpd="sng">
                  <a:solidFill>
                    <a:srgbClr val="7D7D7D">
                      <a:tint val="100000"/>
                      <a:shade val="100000"/>
                      <a:satMod val="110000"/>
                    </a:srgbClr>
                  </a:solidFill>
                  <a:prstDash val="solid"/>
                </a:ln>
                <a:solidFill>
                  <a:schemeClr val="bg1">
                    <a:lumMod val="10000"/>
                  </a:schemeClr>
                </a:solidFill>
                <a:effectLst>
                  <a:outerShdw blurRad="60007" dist="310007" dir="7680000" sy="30000" kx="1300200" algn="ctr" rotWithShape="0">
                    <a:prstClr val="black">
                      <a:alpha val="32000"/>
                    </a:prstClr>
                  </a:outerShdw>
                </a:effectLst>
                <a:latin typeface="Century Schoolbook" pitchFamily="18" charset="0"/>
                <a:cs typeface="Arial" pitchFamily="34" charset="0"/>
              </a:rPr>
              <a:t>Administrative </a:t>
            </a:r>
          </a:p>
        </p:txBody>
      </p:sp>
    </p:spTree>
    <p:extLst>
      <p:ext uri="{BB962C8B-B14F-4D97-AF65-F5344CB8AC3E}">
        <p14:creationId xmlns="" xmlns:p14="http://schemas.microsoft.com/office/powerpoint/2010/main" val="2179512302"/>
      </p:ext>
    </p:extLst>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k distribution.png"/>
          <p:cNvPicPr>
            <a:picLocks noChangeAspect="1"/>
          </p:cNvPicPr>
          <p:nvPr/>
        </p:nvPicPr>
        <p:blipFill>
          <a:blip r:embed="rId2" cstate="print"/>
          <a:stretch>
            <a:fillRect/>
          </a:stretch>
        </p:blipFill>
        <p:spPr>
          <a:xfrm>
            <a:off x="558799" y="2286000"/>
            <a:ext cx="7747001" cy="2743200"/>
          </a:xfrm>
          <a:prstGeom prst="rect">
            <a:avLst/>
          </a:prstGeom>
        </p:spPr>
      </p:pic>
      <p:sp>
        <p:nvSpPr>
          <p:cNvPr id="3" name="TextBox 2"/>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Work Distribution</a:t>
            </a:r>
            <a:endParaRPr lang="en-US" sz="32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Budget and Financing</a:t>
            </a:r>
            <a:endParaRPr lang="en-US" sz="32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endParaRPr>
          </a:p>
        </p:txBody>
      </p:sp>
      <p:pic>
        <p:nvPicPr>
          <p:cNvPr id="74753" name="Picture 1"/>
          <p:cNvPicPr>
            <a:picLocks noChangeAspect="1" noChangeArrowheads="1"/>
          </p:cNvPicPr>
          <p:nvPr/>
        </p:nvPicPr>
        <p:blipFill>
          <a:blip r:embed="rId2" cstate="print"/>
          <a:srcRect/>
          <a:stretch>
            <a:fillRect/>
          </a:stretch>
        </p:blipFill>
        <p:spPr bwMode="auto">
          <a:xfrm>
            <a:off x="1766812" y="1328738"/>
            <a:ext cx="5700788" cy="39290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Design Issues</a:t>
            </a:r>
          </a:p>
        </p:txBody>
      </p:sp>
      <p:sp>
        <p:nvSpPr>
          <p:cNvPr id="3" name="TextBox 2"/>
          <p:cNvSpPr txBox="1"/>
          <p:nvPr/>
        </p:nvSpPr>
        <p:spPr>
          <a:xfrm>
            <a:off x="152400" y="1944231"/>
            <a:ext cx="4724400" cy="1815882"/>
          </a:xfrm>
          <a:prstGeom prst="rect">
            <a:avLst/>
          </a:prstGeom>
          <a:noFill/>
        </p:spPr>
        <p:txBody>
          <a:bodyPr wrap="square" rtlCol="0">
            <a:spAutoFit/>
          </a:bodyPr>
          <a:lstStyle/>
          <a:p>
            <a:pPr marL="285750" indent="-28575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Stirling engine performance</a:t>
            </a:r>
            <a:endParaRPr lang="en-US" sz="2800" dirty="0" smtClean="0">
              <a:solidFill>
                <a:schemeClr val="bg2">
                  <a:lumMod val="10000"/>
                </a:schemeClr>
              </a:solidFill>
              <a:latin typeface="Times New Roman" pitchFamily="18" charset="0"/>
              <a:cs typeface="Times New Roman" pitchFamily="18" charset="0"/>
            </a:endParaRPr>
          </a:p>
          <a:p>
            <a:pPr marL="285750" indent="-28575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Mechanical issues with tracking system</a:t>
            </a:r>
          </a:p>
          <a:p>
            <a:pPr marL="285750" indent="-285750">
              <a:buFont typeface="Arial" pitchFamily="34" charset="0"/>
              <a:buChar char="•"/>
            </a:pPr>
            <a:r>
              <a:rPr lang="en-US" sz="2800" dirty="0" smtClean="0">
                <a:solidFill>
                  <a:schemeClr val="bg2">
                    <a:lumMod val="10000"/>
                  </a:schemeClr>
                </a:solidFill>
                <a:latin typeface="Times New Roman" pitchFamily="18" charset="0"/>
                <a:cs typeface="Times New Roman" pitchFamily="18" charset="0"/>
              </a:rPr>
              <a:t>Voltage Regulators</a:t>
            </a:r>
            <a:r>
              <a:rPr lang="en-US" sz="2800" dirty="0" smtClean="0">
                <a:solidFill>
                  <a:schemeClr val="bg2">
                    <a:lumMod val="10000"/>
                  </a:schemeClr>
                </a:solidFill>
                <a:latin typeface="Times New Roman" pitchFamily="18" charset="0"/>
                <a:cs typeface="Times New Roman" pitchFamily="18" charset="0"/>
              </a:rPr>
              <a:t> </a:t>
            </a:r>
            <a:endParaRPr lang="en-US" sz="2800" dirty="0">
              <a:solidFill>
                <a:schemeClr val="bg2">
                  <a:lumMod val="10000"/>
                </a:schemeClr>
              </a:solidFill>
              <a:latin typeface="Times New Roman" pitchFamily="18" charset="0"/>
              <a:cs typeface="Times New Roman" pitchFamily="18" charset="0"/>
            </a:endParaRPr>
          </a:p>
        </p:txBody>
      </p:sp>
      <p:pic>
        <p:nvPicPr>
          <p:cNvPr id="72707" name="Picture 3"/>
          <p:cNvPicPr>
            <a:picLocks noChangeAspect="1" noChangeArrowheads="1"/>
          </p:cNvPicPr>
          <p:nvPr/>
        </p:nvPicPr>
        <p:blipFill>
          <a:blip r:embed="rId2" cstate="print"/>
          <a:srcRect/>
          <a:stretch>
            <a:fillRect/>
          </a:stretch>
        </p:blipFill>
        <p:spPr bwMode="auto">
          <a:xfrm>
            <a:off x="4572000" y="1600200"/>
            <a:ext cx="3743325" cy="3768281"/>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Block Diagram</a:t>
            </a:r>
          </a:p>
        </p:txBody>
      </p:sp>
      <p:pic>
        <p:nvPicPr>
          <p:cNvPr id="41985" name="Picture 1"/>
          <p:cNvPicPr>
            <a:picLocks noChangeAspect="1" noChangeArrowheads="1"/>
          </p:cNvPicPr>
          <p:nvPr/>
        </p:nvPicPr>
        <p:blipFill>
          <a:blip r:embed="rId2" cstate="print"/>
          <a:srcRect/>
          <a:stretch>
            <a:fillRect/>
          </a:stretch>
        </p:blipFill>
        <p:spPr bwMode="auto">
          <a:xfrm>
            <a:off x="1435303" y="1138238"/>
            <a:ext cx="6184697" cy="54911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770257"/>
            <a:ext cx="9144000" cy="707886"/>
          </a:xfrm>
          <a:prstGeom prst="rect">
            <a:avLst/>
          </a:prstGeom>
          <a:noFill/>
          <a:effectLst>
            <a:outerShdw blurRad="76200" dist="12700" dir="8100000" sy="-23000" kx="800400" algn="br" rotWithShape="0">
              <a:prstClr val="black">
                <a:alpha val="20000"/>
              </a:prstClr>
            </a:outerShdw>
          </a:effectLst>
        </p:spPr>
        <p:txBody>
          <a:bodyPr wrap="square" rtlCol="0">
            <a:noAutofit/>
            <a:scene3d>
              <a:camera prst="orthographicFront"/>
              <a:lightRig rig="threePt" dir="t"/>
            </a:scene3d>
            <a:sp3d prstMaterial="matte"/>
          </a:bodyPr>
          <a:lstStyle/>
          <a:p>
            <a:pPr algn="ctr"/>
            <a:r>
              <a:rPr lang="en-US" sz="4800" b="1" dirty="0" smtClean="0">
                <a:ln w="10541" cmpd="sng">
                  <a:solidFill>
                    <a:srgbClr val="7D7D7D">
                      <a:tint val="100000"/>
                      <a:shade val="100000"/>
                      <a:satMod val="110000"/>
                    </a:srgbClr>
                  </a:solidFill>
                  <a:prstDash val="solid"/>
                </a:ln>
                <a:solidFill>
                  <a:schemeClr val="bg1">
                    <a:lumMod val="10000"/>
                  </a:schemeClr>
                </a:solidFill>
                <a:effectLst>
                  <a:outerShdw blurRad="60007" dist="482600" dir="7680000" sy="30000" kx="1300200" algn="ctr" rotWithShape="0">
                    <a:prstClr val="black">
                      <a:alpha val="32000"/>
                    </a:prstClr>
                  </a:outerShdw>
                </a:effectLst>
                <a:latin typeface="Century Schoolbook" pitchFamily="18" charset="0"/>
                <a:cs typeface="Arial" pitchFamily="34" charset="0"/>
              </a:rPr>
              <a:t>Questions</a:t>
            </a:r>
            <a:r>
              <a:rPr lang="en-US" sz="4800" b="1" dirty="0" smtClean="0">
                <a:ln w="10541" cmpd="sng">
                  <a:solidFill>
                    <a:srgbClr val="7D7D7D">
                      <a:tint val="100000"/>
                      <a:shade val="100000"/>
                      <a:satMod val="110000"/>
                    </a:srgbClr>
                  </a:solidFill>
                  <a:prstDash val="solid"/>
                </a:ln>
                <a:solidFill>
                  <a:schemeClr val="bg1">
                    <a:lumMod val="10000"/>
                  </a:schemeClr>
                </a:solidFill>
                <a:effectLst>
                  <a:outerShdw blurRad="60007" dist="310007" dir="7680000" sy="30000" kx="1300200" algn="ctr" rotWithShape="0">
                    <a:prstClr val="black">
                      <a:alpha val="32000"/>
                    </a:prstClr>
                  </a:outerShdw>
                </a:effectLst>
                <a:latin typeface="Century Schoolbook" pitchFamily="18" charset="0"/>
                <a:cs typeface="Arial" pitchFamily="34" charset="0"/>
              </a:rPr>
              <a:t>? </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70257"/>
            <a:ext cx="9144000" cy="707886"/>
          </a:xfrm>
          <a:prstGeom prst="rect">
            <a:avLst/>
          </a:prstGeom>
          <a:noFill/>
          <a:effectLst>
            <a:outerShdw blurRad="76200" dist="12700" dir="8100000" sy="-23000" kx="800400" algn="br" rotWithShape="0">
              <a:prstClr val="black">
                <a:alpha val="20000"/>
              </a:prstClr>
            </a:outerShdw>
          </a:effectLst>
        </p:spPr>
        <p:txBody>
          <a:bodyPr wrap="square" rtlCol="0">
            <a:noAutofit/>
            <a:scene3d>
              <a:camera prst="orthographicFront"/>
              <a:lightRig rig="threePt" dir="t"/>
            </a:scene3d>
            <a:sp3d prstMaterial="matte"/>
          </a:bodyPr>
          <a:lstStyle/>
          <a:p>
            <a:pPr algn="ctr"/>
            <a:r>
              <a:rPr lang="en-US" sz="4800" b="1" dirty="0" smtClean="0">
                <a:ln w="10541" cmpd="sng">
                  <a:solidFill>
                    <a:srgbClr val="7D7D7D">
                      <a:tint val="100000"/>
                      <a:shade val="100000"/>
                      <a:satMod val="110000"/>
                    </a:srgbClr>
                  </a:solidFill>
                  <a:prstDash val="solid"/>
                </a:ln>
                <a:solidFill>
                  <a:schemeClr val="bg1">
                    <a:lumMod val="10000"/>
                  </a:schemeClr>
                </a:solidFill>
                <a:effectLst>
                  <a:outerShdw blurRad="60007" dist="310007" dir="7680000" sy="30000" kx="1300200" algn="ctr" rotWithShape="0">
                    <a:prstClr val="black">
                      <a:alpha val="32000"/>
                    </a:prstClr>
                  </a:outerShdw>
                </a:effectLst>
                <a:latin typeface="Century Schoolbook" pitchFamily="18" charset="0"/>
                <a:cs typeface="Arial" pitchFamily="34" charset="0"/>
              </a:rPr>
              <a:t>Hardware</a:t>
            </a:r>
            <a:r>
              <a:rPr lang="en-US" sz="4800" b="1" dirty="0" smtClean="0">
                <a:ln w="10541" cmpd="sng">
                  <a:solidFill>
                    <a:srgbClr val="7D7D7D">
                      <a:tint val="100000"/>
                      <a:shade val="100000"/>
                      <a:satMod val="110000"/>
                    </a:srgbClr>
                  </a:solidFill>
                  <a:prstDash val="solid"/>
                </a:ln>
                <a:solidFill>
                  <a:schemeClr val="bg1">
                    <a:lumMod val="10000"/>
                  </a:schemeClr>
                </a:solidFill>
                <a:effectLst>
                  <a:outerShdw dir="20580000" sx="84000" sy="84000" kx="800400" algn="bl" rotWithShape="0">
                    <a:prstClr val="black">
                      <a:alpha val="25000"/>
                    </a:prstClr>
                  </a:outerShdw>
                </a:effectLst>
                <a:latin typeface="Century Schoolbook" pitchFamily="18" charset="0"/>
                <a:cs typeface="Arial" pitchFamily="34" charset="0"/>
              </a:rPr>
              <a:t> </a:t>
            </a:r>
            <a:r>
              <a:rPr lang="en-US" sz="4800" b="1" dirty="0" smtClean="0">
                <a:ln w="10541" cmpd="sng">
                  <a:solidFill>
                    <a:srgbClr val="7D7D7D">
                      <a:tint val="100000"/>
                      <a:shade val="100000"/>
                      <a:satMod val="110000"/>
                    </a:srgbClr>
                  </a:solidFill>
                  <a:prstDash val="solid"/>
                </a:ln>
                <a:solidFill>
                  <a:schemeClr val="bg1">
                    <a:lumMod val="10000"/>
                  </a:schemeClr>
                </a:solidFill>
                <a:effectLst>
                  <a:outerShdw blurRad="60007" dist="310007" dir="7680000" sy="30000" kx="1300200" algn="ctr" rotWithShape="0">
                    <a:prstClr val="black">
                      <a:alpha val="32000"/>
                    </a:prstClr>
                  </a:outerShdw>
                </a:effectLst>
                <a:latin typeface="Century Schoolbook" pitchFamily="18" charset="0"/>
                <a:cs typeface="Arial" pitchFamily="34" charset="0"/>
              </a:rPr>
              <a:t>Components</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Stirling Engine</a:t>
            </a:r>
          </a:p>
        </p:txBody>
      </p:sp>
      <p:sp>
        <p:nvSpPr>
          <p:cNvPr id="5" name="TextBox 4"/>
          <p:cNvSpPr txBox="1"/>
          <p:nvPr/>
        </p:nvSpPr>
        <p:spPr>
          <a:xfrm>
            <a:off x="0" y="903000"/>
            <a:ext cx="9144000" cy="2862322"/>
          </a:xfrm>
          <a:prstGeom prst="rect">
            <a:avLst/>
          </a:prstGeom>
          <a:noFill/>
        </p:spPr>
        <p:txBody>
          <a:bodyPr wrap="square" rtlCol="0">
            <a:spAutoFit/>
          </a:bodyPr>
          <a:lstStyle/>
          <a:p>
            <a:pPr lvl="2"/>
            <a:r>
              <a:rPr lang="en-US" sz="2800" dirty="0">
                <a:solidFill>
                  <a:schemeClr val="bg2">
                    <a:lumMod val="10000"/>
                  </a:schemeClr>
                </a:solidFill>
                <a:latin typeface="Times New Roman" pitchFamily="18" charset="0"/>
                <a:cs typeface="Times New Roman" pitchFamily="18" charset="0"/>
              </a:rPr>
              <a:t> Invented  in 1816  </a:t>
            </a:r>
            <a:endParaRPr lang="en-US" sz="2800" b="1" dirty="0" smtClean="0">
              <a:solidFill>
                <a:schemeClr val="bg2">
                  <a:lumMod val="10000"/>
                </a:schemeClr>
              </a:solidFill>
              <a:latin typeface="Times New Roman" pitchFamily="18" charset="0"/>
              <a:cs typeface="Times New Roman" pitchFamily="18" charset="0"/>
            </a:endParaRPr>
          </a:p>
          <a:p>
            <a:pPr marL="1371600" lvl="2" indent="-457200">
              <a:buFont typeface="Arial" pitchFamily="34" charset="0"/>
              <a:buChar char="•"/>
            </a:pPr>
            <a:r>
              <a:rPr lang="en-US" sz="3200" b="1" dirty="0" smtClean="0">
                <a:solidFill>
                  <a:schemeClr val="bg2">
                    <a:lumMod val="10000"/>
                  </a:schemeClr>
                </a:solidFill>
                <a:latin typeface="Times New Roman" pitchFamily="18" charset="0"/>
                <a:cs typeface="Times New Roman" pitchFamily="18" charset="0"/>
              </a:rPr>
              <a:t>Advantages </a:t>
            </a:r>
          </a:p>
          <a:p>
            <a:pPr lvl="3">
              <a:spcAft>
                <a:spcPts val="600"/>
              </a:spcAft>
              <a:buFont typeface="Wingdings" pitchFamily="2" charset="2"/>
              <a:buChar char="ü"/>
            </a:pPr>
            <a:r>
              <a:rPr lang="en-US" sz="2000" dirty="0" smtClean="0">
                <a:solidFill>
                  <a:schemeClr val="bg2">
                    <a:lumMod val="10000"/>
                  </a:schemeClr>
                </a:solidFill>
                <a:latin typeface="Times New Roman" pitchFamily="18" charset="0"/>
                <a:cs typeface="Times New Roman" pitchFamily="18" charset="0"/>
              </a:rPr>
              <a:t>One of the cleanest and most efficient heat engines</a:t>
            </a:r>
          </a:p>
          <a:p>
            <a:pPr lvl="3">
              <a:spcAft>
                <a:spcPts val="600"/>
              </a:spcAft>
              <a:buFont typeface="Wingdings" pitchFamily="2" charset="2"/>
              <a:buChar char="ü"/>
            </a:pPr>
            <a:r>
              <a:rPr lang="en-US" sz="2000" dirty="0" smtClean="0">
                <a:solidFill>
                  <a:schemeClr val="bg2">
                    <a:lumMod val="10000"/>
                  </a:schemeClr>
                </a:solidFill>
                <a:latin typeface="Times New Roman" pitchFamily="18" charset="0"/>
                <a:cs typeface="Times New Roman" pitchFamily="18" charset="0"/>
              </a:rPr>
              <a:t> Runs on any source of heat</a:t>
            </a:r>
          </a:p>
          <a:p>
            <a:pPr lvl="3">
              <a:spcAft>
                <a:spcPts val="600"/>
              </a:spcAft>
              <a:buFont typeface="Wingdings" pitchFamily="2" charset="2"/>
              <a:buChar char="ü"/>
            </a:pPr>
            <a:r>
              <a:rPr lang="en-US" sz="2000" dirty="0" smtClean="0">
                <a:solidFill>
                  <a:schemeClr val="bg2">
                    <a:lumMod val="10000"/>
                  </a:schemeClr>
                </a:solidFill>
                <a:latin typeface="Times New Roman" pitchFamily="18" charset="0"/>
                <a:cs typeface="Times New Roman" pitchFamily="18" charset="0"/>
              </a:rPr>
              <a:t> Its working fluids may consist of air, helium, or hydrogen</a:t>
            </a:r>
          </a:p>
          <a:p>
            <a:pPr lvl="3">
              <a:spcAft>
                <a:spcPts val="600"/>
              </a:spcAft>
              <a:buFont typeface="Wingdings" pitchFamily="2" charset="2"/>
              <a:buChar char="ü"/>
            </a:pPr>
            <a:r>
              <a:rPr lang="en-US" sz="2000" dirty="0" smtClean="0">
                <a:solidFill>
                  <a:schemeClr val="bg2">
                    <a:lumMod val="10000"/>
                  </a:schemeClr>
                </a:solidFill>
                <a:latin typeface="Times New Roman" pitchFamily="18" charset="0"/>
                <a:cs typeface="Times New Roman" pitchFamily="18" charset="0"/>
              </a:rPr>
              <a:t> Safe because of its closed system</a:t>
            </a:r>
          </a:p>
          <a:p>
            <a:pPr lvl="3">
              <a:spcAft>
                <a:spcPts val="600"/>
              </a:spcAft>
              <a:buFont typeface="Wingdings" pitchFamily="2" charset="2"/>
              <a:buChar char="ü"/>
            </a:pPr>
            <a:r>
              <a:rPr lang="en-US" sz="2000" dirty="0">
                <a:solidFill>
                  <a:schemeClr val="bg2">
                    <a:lumMod val="10000"/>
                  </a:schemeClr>
                </a:solidFill>
                <a:latin typeface="Times New Roman" pitchFamily="18" charset="0"/>
                <a:cs typeface="Times New Roman" pitchFamily="18" charset="0"/>
              </a:rPr>
              <a:t> </a:t>
            </a:r>
            <a:r>
              <a:rPr lang="en-US" sz="2000" dirty="0" smtClean="0">
                <a:solidFill>
                  <a:schemeClr val="bg2">
                    <a:lumMod val="10000"/>
                  </a:schemeClr>
                </a:solidFill>
                <a:latin typeface="Times New Roman" pitchFamily="18" charset="0"/>
                <a:cs typeface="Times New Roman" pitchFamily="18" charset="0"/>
              </a:rPr>
              <a:t>Different types of engines for different applications</a:t>
            </a:r>
          </a:p>
        </p:txBody>
      </p:sp>
      <p:pic>
        <p:nvPicPr>
          <p:cNvPr id="10" name="Picture 9" descr="Stirling.PNG"/>
          <p:cNvPicPr>
            <a:picLocks noChangeAspect="1"/>
          </p:cNvPicPr>
          <p:nvPr/>
        </p:nvPicPr>
        <p:blipFill>
          <a:blip r:embed="rId2" cstate="print"/>
          <a:stretch>
            <a:fillRect/>
          </a:stretch>
        </p:blipFill>
        <p:spPr>
          <a:xfrm>
            <a:off x="1524000" y="3747334"/>
            <a:ext cx="5486400" cy="2577266"/>
          </a:xfrm>
          <a:prstGeom prst="rect">
            <a:avLst/>
          </a:prstGeom>
        </p:spPr>
      </p:pic>
      <p:sp>
        <p:nvSpPr>
          <p:cNvPr id="6" name="TextBox 5"/>
          <p:cNvSpPr txBox="1"/>
          <p:nvPr/>
        </p:nvSpPr>
        <p:spPr>
          <a:xfrm>
            <a:off x="2209800" y="6248400"/>
            <a:ext cx="4419600" cy="338554"/>
          </a:xfrm>
          <a:prstGeom prst="rect">
            <a:avLst/>
          </a:prstGeom>
          <a:noFill/>
        </p:spPr>
        <p:txBody>
          <a:bodyPr wrap="square" rtlCol="0">
            <a:spAutoFit/>
          </a:bodyPr>
          <a:lstStyle/>
          <a:p>
            <a:pPr algn="ctr"/>
            <a:r>
              <a:rPr lang="en-US" sz="1600" dirty="0" smtClean="0">
                <a:solidFill>
                  <a:schemeClr val="bg2">
                    <a:lumMod val="10000"/>
                  </a:schemeClr>
                </a:solidFill>
                <a:latin typeface="Times New Roman" pitchFamily="18" charset="0"/>
                <a:cs typeface="Times New Roman" pitchFamily="18" charset="0"/>
              </a:rPr>
              <a:t>The Stirling Engine of 1816</a:t>
            </a:r>
            <a:endParaRPr lang="en-US" sz="1600" dirty="0">
              <a:solidFill>
                <a:schemeClr val="bg2">
                  <a:lumMod val="10000"/>
                </a:schemeClr>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9144000" cy="1877437"/>
          </a:xfrm>
          <a:prstGeom prst="rect">
            <a:avLst/>
          </a:prstGeom>
          <a:noFill/>
        </p:spPr>
        <p:txBody>
          <a:bodyPr wrap="square" rtlCol="0">
            <a:spAutoFit/>
          </a:bodyPr>
          <a:lstStyle/>
          <a:p>
            <a:pPr marL="914400" lvl="1" indent="-457200">
              <a:buFont typeface="Arial" pitchFamily="34" charset="0"/>
              <a:buChar char="•"/>
            </a:pPr>
            <a:endParaRPr lang="en-US" sz="2800" b="1" dirty="0" smtClean="0">
              <a:solidFill>
                <a:schemeClr val="bg1">
                  <a:lumMod val="10000"/>
                </a:schemeClr>
              </a:solidFill>
              <a:cs typeface="Arial" pitchFamily="34" charset="0"/>
            </a:endParaRPr>
          </a:p>
          <a:p>
            <a:pPr marL="914400" lvl="1" indent="-457200"/>
            <a:endParaRPr lang="en-US" sz="2800" b="1" dirty="0" smtClean="0">
              <a:solidFill>
                <a:schemeClr val="bg1">
                  <a:lumMod val="10000"/>
                </a:schemeClr>
              </a:solidFill>
              <a:latin typeface="Times New Roman" pitchFamily="18" charset="0"/>
              <a:cs typeface="Times New Roman" pitchFamily="18" charset="0"/>
            </a:endParaRPr>
          </a:p>
          <a:p>
            <a:pPr marL="914400" lvl="1" indent="-457200"/>
            <a:r>
              <a:rPr lang="en-US" sz="2800" b="1" dirty="0" smtClean="0">
                <a:solidFill>
                  <a:schemeClr val="bg1">
                    <a:lumMod val="10000"/>
                  </a:schemeClr>
                </a:solidFill>
                <a:latin typeface="Times New Roman" pitchFamily="18" charset="0"/>
                <a:cs typeface="Times New Roman" pitchFamily="18" charset="0"/>
              </a:rPr>
              <a:t>			</a:t>
            </a:r>
            <a:r>
              <a:rPr lang="en-US" sz="3200" b="1" dirty="0" smtClean="0">
                <a:solidFill>
                  <a:schemeClr val="bg1">
                    <a:lumMod val="10000"/>
                  </a:schemeClr>
                </a:solidFill>
                <a:latin typeface="Times New Roman" pitchFamily="18" charset="0"/>
                <a:cs typeface="Times New Roman" pitchFamily="18" charset="0"/>
              </a:rPr>
              <a:t>        Types</a:t>
            </a:r>
            <a:r>
              <a:rPr lang="en-US" sz="2800" b="1" dirty="0" smtClean="0">
                <a:solidFill>
                  <a:schemeClr val="bg1">
                    <a:lumMod val="10000"/>
                  </a:schemeClr>
                </a:solidFill>
                <a:latin typeface="Times New Roman" pitchFamily="18" charset="0"/>
                <a:cs typeface="Times New Roman" pitchFamily="18" charset="0"/>
              </a:rPr>
              <a:t>	</a:t>
            </a:r>
          </a:p>
          <a:p>
            <a:pPr marL="914400" lvl="1" indent="-457200"/>
            <a:r>
              <a:rPr lang="en-US" sz="2800" b="1" dirty="0" smtClean="0">
                <a:solidFill>
                  <a:schemeClr val="bg1">
                    <a:lumMod val="10000"/>
                  </a:schemeClr>
                </a:solidFill>
                <a:latin typeface="Times New Roman" pitchFamily="18" charset="0"/>
                <a:cs typeface="Times New Roman" pitchFamily="18" charset="0"/>
              </a:rPr>
              <a:t>	</a:t>
            </a:r>
            <a:r>
              <a:rPr lang="en-US" sz="2000" dirty="0" smtClean="0">
                <a:solidFill>
                  <a:schemeClr val="bg2">
                    <a:lumMod val="10000"/>
                  </a:schemeClr>
                </a:solidFill>
                <a:latin typeface="Times New Roman" pitchFamily="18" charset="0"/>
                <a:cs typeface="Times New Roman" pitchFamily="18" charset="0"/>
              </a:rPr>
              <a:t>Alpha-</a:t>
            </a:r>
            <a:r>
              <a:rPr lang="el-GR" sz="2000" dirty="0" smtClean="0">
                <a:solidFill>
                  <a:schemeClr val="bg2">
                    <a:lumMod val="10000"/>
                  </a:schemeClr>
                </a:solidFill>
                <a:latin typeface="Times New Roman" pitchFamily="18" charset="0"/>
                <a:cs typeface="Times New Roman" pitchFamily="18" charset="0"/>
              </a:rPr>
              <a:t>α</a:t>
            </a:r>
            <a:r>
              <a:rPr lang="en-US" sz="2000" dirty="0" smtClean="0">
                <a:solidFill>
                  <a:schemeClr val="bg2">
                    <a:lumMod val="10000"/>
                  </a:schemeClr>
                </a:solidFill>
                <a:latin typeface="Times New Roman" pitchFamily="18" charset="0"/>
                <a:cs typeface="Times New Roman" pitchFamily="18" charset="0"/>
              </a:rPr>
              <a:t>	 		Beta-</a:t>
            </a:r>
            <a:r>
              <a:rPr lang="el-GR" sz="2000" dirty="0" smtClean="0">
                <a:solidFill>
                  <a:schemeClr val="bg2">
                    <a:lumMod val="10000"/>
                  </a:schemeClr>
                </a:solidFill>
                <a:latin typeface="Times New Roman" pitchFamily="18" charset="0"/>
                <a:cs typeface="Times New Roman" pitchFamily="18" charset="0"/>
              </a:rPr>
              <a:t>β</a:t>
            </a:r>
            <a:r>
              <a:rPr lang="en-US" sz="2000" dirty="0" smtClean="0">
                <a:solidFill>
                  <a:schemeClr val="bg2">
                    <a:lumMod val="10000"/>
                  </a:schemeClr>
                </a:solidFill>
                <a:latin typeface="Times New Roman" pitchFamily="18" charset="0"/>
                <a:cs typeface="Times New Roman" pitchFamily="18" charset="0"/>
              </a:rPr>
              <a:t>			Gamma-</a:t>
            </a:r>
            <a:r>
              <a:rPr lang="el-GR" sz="2000" dirty="0" smtClean="0">
                <a:solidFill>
                  <a:schemeClr val="bg2">
                    <a:lumMod val="10000"/>
                  </a:schemeClr>
                </a:solidFill>
                <a:latin typeface="Times New Roman" pitchFamily="18" charset="0"/>
                <a:cs typeface="Times New Roman" pitchFamily="18" charset="0"/>
              </a:rPr>
              <a:t>γ</a:t>
            </a:r>
            <a:r>
              <a:rPr lang="en-US" sz="2000" dirty="0" smtClean="0">
                <a:solidFill>
                  <a:schemeClr val="bg2">
                    <a:lumMod val="10000"/>
                  </a:schemeClr>
                </a:solidFill>
                <a:latin typeface="Times New Roman" pitchFamily="18" charset="0"/>
                <a:cs typeface="Times New Roman" pitchFamily="18" charset="0"/>
              </a:rPr>
              <a:t>	</a:t>
            </a:r>
          </a:p>
        </p:txBody>
      </p:sp>
      <p:pic>
        <p:nvPicPr>
          <p:cNvPr id="5" name="Picture 4" descr="alpha type.PNG"/>
          <p:cNvPicPr>
            <a:picLocks noChangeAspect="1"/>
          </p:cNvPicPr>
          <p:nvPr/>
        </p:nvPicPr>
        <p:blipFill>
          <a:blip r:embed="rId2" cstate="print"/>
          <a:stretch>
            <a:fillRect/>
          </a:stretch>
        </p:blipFill>
        <p:spPr>
          <a:xfrm>
            <a:off x="152400" y="2717344"/>
            <a:ext cx="2592815" cy="2272149"/>
          </a:xfrm>
          <a:prstGeom prst="rect">
            <a:avLst/>
          </a:prstGeom>
        </p:spPr>
      </p:pic>
      <p:pic>
        <p:nvPicPr>
          <p:cNvPr id="6" name="Picture 5" descr="Betta type.PNG"/>
          <p:cNvPicPr>
            <a:picLocks noChangeAspect="1"/>
          </p:cNvPicPr>
          <p:nvPr/>
        </p:nvPicPr>
        <p:blipFill>
          <a:blip r:embed="rId3" cstate="print"/>
          <a:stretch>
            <a:fillRect/>
          </a:stretch>
        </p:blipFill>
        <p:spPr>
          <a:xfrm>
            <a:off x="3048000" y="2717344"/>
            <a:ext cx="2592814" cy="2272149"/>
          </a:xfrm>
          <a:prstGeom prst="rect">
            <a:avLst/>
          </a:prstGeom>
        </p:spPr>
      </p:pic>
      <p:pic>
        <p:nvPicPr>
          <p:cNvPr id="7" name="Picture 6" descr="Gamma type.PNG"/>
          <p:cNvPicPr>
            <a:picLocks noChangeAspect="1"/>
          </p:cNvPicPr>
          <p:nvPr/>
        </p:nvPicPr>
        <p:blipFill>
          <a:blip r:embed="rId4" cstate="print"/>
          <a:stretch>
            <a:fillRect/>
          </a:stretch>
        </p:blipFill>
        <p:spPr>
          <a:xfrm>
            <a:off x="5943600" y="2717345"/>
            <a:ext cx="2592814" cy="2272148"/>
          </a:xfrm>
          <a:prstGeom prst="rect">
            <a:avLst/>
          </a:prstGeom>
        </p:spPr>
      </p:pic>
      <p:sp>
        <p:nvSpPr>
          <p:cNvPr id="10" name="Down Arrow 9"/>
          <p:cNvSpPr/>
          <p:nvPr/>
        </p:nvSpPr>
        <p:spPr>
          <a:xfrm>
            <a:off x="7010400" y="2286000"/>
            <a:ext cx="152400" cy="188893"/>
          </a:xfrm>
          <a:prstGeom prst="downArrow">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114800" y="2286000"/>
            <a:ext cx="152400" cy="188893"/>
          </a:xfrm>
          <a:prstGeom prst="downArrow">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13" name="Down Arrow 12"/>
          <p:cNvSpPr/>
          <p:nvPr/>
        </p:nvSpPr>
        <p:spPr>
          <a:xfrm>
            <a:off x="1371600" y="2286000"/>
            <a:ext cx="152400" cy="188893"/>
          </a:xfrm>
          <a:prstGeom prst="downArrow">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0" y="304800"/>
            <a:ext cx="9144000" cy="769441"/>
          </a:xfrm>
          <a:prstGeom prst="rect">
            <a:avLst/>
          </a:prstGeom>
          <a:noFill/>
        </p:spPr>
        <p:txBody>
          <a:bodyPr wrap="square" rtlCol="0">
            <a:spAutoFit/>
          </a:bodyPr>
          <a:lstStyle/>
          <a:p>
            <a:pPr algn="ctr"/>
            <a:r>
              <a:rPr lang="en-US" sz="4400" b="1" dirty="0" smtClean="0">
                <a:ln w="10541" cmpd="sng">
                  <a:solidFill>
                    <a:srgbClr val="7D7D7D">
                      <a:tint val="100000"/>
                      <a:shade val="100000"/>
                      <a:satMod val="110000"/>
                    </a:srgbClr>
                  </a:solidFill>
                  <a:prstDash val="solid"/>
                </a:ln>
                <a:solidFill>
                  <a:schemeClr val="bg1">
                    <a:lumMod val="10000"/>
                  </a:schemeClr>
                </a:solidFill>
                <a:effectLst>
                  <a:outerShdw blurRad="38100" dist="38100" dir="2700000" algn="tl">
                    <a:srgbClr val="000000">
                      <a:alpha val="43137"/>
                    </a:srgbClr>
                  </a:outerShdw>
                </a:effectLst>
                <a:latin typeface="Century Schoolbook" pitchFamily="18" charset="0"/>
                <a:cs typeface="Arial" pitchFamily="34" charset="0"/>
              </a:rPr>
              <a:t>Stirling Engine</a:t>
            </a: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Technic">
  <a:themeElements>
    <a:clrScheme name="Custom 2">
      <a:dk1>
        <a:srgbClr val="FFFFFF"/>
      </a:dk1>
      <a:lt1>
        <a:sysClr val="window" lastClr="FFFFFF"/>
      </a:lt1>
      <a:dk2>
        <a:srgbClr val="D8D8D8"/>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solidFill>
          <a:schemeClr val="bg1"/>
        </a:solidFill>
      </a:spPr>
      <a:bodyPr rtlCol="0" anchor="ctr"/>
      <a:lstStyle>
        <a:defPPr algn="ctr">
          <a:defRPr dirty="0">
            <a:ln>
              <a:solidFill>
                <a:schemeClr val="bg1"/>
              </a:solidFill>
            </a:ln>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2580</TotalTime>
  <Words>2080</Words>
  <Application>Microsoft Office PowerPoint</Application>
  <PresentationFormat>On-screen Show (4:3)</PresentationFormat>
  <Paragraphs>382</Paragraphs>
  <Slides>60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Technic</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Company>Office07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Homa</dc:creator>
  <cp:lastModifiedBy>Homa</cp:lastModifiedBy>
  <cp:revision>194</cp:revision>
  <dcterms:created xsi:type="dcterms:W3CDTF">2011-08-24T01:20:08Z</dcterms:created>
  <dcterms:modified xsi:type="dcterms:W3CDTF">2011-12-02T16:01:59Z</dcterms:modified>
</cp:coreProperties>
</file>